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256" r:id="rId2"/>
    <p:sldId id="257" r:id="rId3"/>
    <p:sldId id="261" r:id="rId4"/>
    <p:sldId id="265" r:id="rId5"/>
    <p:sldId id="262" r:id="rId6"/>
    <p:sldId id="264" r:id="rId7"/>
    <p:sldId id="260" r:id="rId8"/>
    <p:sldId id="259" r:id="rId9"/>
    <p:sldId id="266" r:id="rId10"/>
    <p:sldId id="268" r:id="rId11"/>
    <p:sldId id="277" r:id="rId12"/>
    <p:sldId id="273" r:id="rId13"/>
    <p:sldId id="269" r:id="rId14"/>
    <p:sldId id="272" r:id="rId15"/>
    <p:sldId id="275" r:id="rId16"/>
    <p:sldId id="270" r:id="rId17"/>
    <p:sldId id="271" r:id="rId18"/>
    <p:sldId id="274" r:id="rId19"/>
    <p:sldId id="276" r:id="rId20"/>
    <p:sldId id="278" r:id="rId21"/>
    <p:sldId id="279" r:id="rId22"/>
    <p:sldId id="280" r:id="rId23"/>
    <p:sldId id="281" r:id="rId24"/>
    <p:sldId id="282" r:id="rId25"/>
  </p:sldIdLst>
  <p:sldSz cx="9144000" cy="6858000" type="screen4x3"/>
  <p:notesSz cx="6858000" cy="9313863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2" d="100"/>
          <a:sy n="72" d="100"/>
        </p:scale>
        <p:origin x="-110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6569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6569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F61A7FA-9963-4F9A-9EA7-9DD87A1C2EBD}" type="datetimeFigureOut">
              <a:rPr lang="en-US" smtClean="0"/>
              <a:pPr/>
              <a:t>10/12/2012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46554"/>
            <a:ext cx="2971800" cy="46569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846554"/>
            <a:ext cx="2971800" cy="46569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2D416C0-C76D-475D-90AC-E0506B5F9A3F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6576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6576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BB05B5C-DAD0-4E96-BABF-CF8FF1D647DC}" type="datetimeFigureOut">
              <a:rPr lang="en-US" smtClean="0"/>
              <a:pPr/>
              <a:t>10/12/2012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00138" y="698500"/>
            <a:ext cx="4657725" cy="34940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24052"/>
            <a:ext cx="5486400" cy="41918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46777"/>
            <a:ext cx="2971800" cy="46575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846777"/>
            <a:ext cx="2971800" cy="46575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BB2E006-0615-4BA5-80BD-1CCFA37CB548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B2E006-0615-4BA5-80BD-1CCFA37CB548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80E40C-950C-4DF1-BBB7-0C77E9D72762}" type="datetimeFigureOut">
              <a:rPr lang="en-US" smtClean="0"/>
              <a:pPr/>
              <a:t>10/12/2012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653C6-7881-4DF7-BC50-11DA4A539C4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80E40C-950C-4DF1-BBB7-0C77E9D72762}" type="datetimeFigureOut">
              <a:rPr lang="en-US" smtClean="0"/>
              <a:pPr/>
              <a:t>10/12/2012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653C6-7881-4DF7-BC50-11DA4A539C4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80E40C-950C-4DF1-BBB7-0C77E9D72762}" type="datetimeFigureOut">
              <a:rPr lang="en-US" smtClean="0"/>
              <a:pPr/>
              <a:t>10/12/2012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653C6-7881-4DF7-BC50-11DA4A539C4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80E40C-950C-4DF1-BBB7-0C77E9D72762}" type="datetimeFigureOut">
              <a:rPr lang="en-US" smtClean="0"/>
              <a:pPr/>
              <a:t>10/12/2012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653C6-7881-4DF7-BC50-11DA4A539C4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80E40C-950C-4DF1-BBB7-0C77E9D72762}" type="datetimeFigureOut">
              <a:rPr lang="en-US" smtClean="0"/>
              <a:pPr/>
              <a:t>10/12/2012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653C6-7881-4DF7-BC50-11DA4A539C4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80E40C-950C-4DF1-BBB7-0C77E9D72762}" type="datetimeFigureOut">
              <a:rPr lang="en-US" smtClean="0"/>
              <a:pPr/>
              <a:t>10/12/2012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653C6-7881-4DF7-BC50-11DA4A539C4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80E40C-950C-4DF1-BBB7-0C77E9D72762}" type="datetimeFigureOut">
              <a:rPr lang="en-US" smtClean="0"/>
              <a:pPr/>
              <a:t>10/12/2012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653C6-7881-4DF7-BC50-11DA4A539C4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80E40C-950C-4DF1-BBB7-0C77E9D72762}" type="datetimeFigureOut">
              <a:rPr lang="en-US" smtClean="0"/>
              <a:pPr/>
              <a:t>10/12/2012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653C6-7881-4DF7-BC50-11DA4A539C4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80E40C-950C-4DF1-BBB7-0C77E9D72762}" type="datetimeFigureOut">
              <a:rPr lang="en-US" smtClean="0"/>
              <a:pPr/>
              <a:t>10/12/2012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653C6-7881-4DF7-BC50-11DA4A539C4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80E40C-950C-4DF1-BBB7-0C77E9D72762}" type="datetimeFigureOut">
              <a:rPr lang="en-US" smtClean="0"/>
              <a:pPr/>
              <a:t>10/12/2012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653C6-7881-4DF7-BC50-11DA4A539C4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80E40C-950C-4DF1-BBB7-0C77E9D72762}" type="datetimeFigureOut">
              <a:rPr lang="en-US" smtClean="0"/>
              <a:pPr/>
              <a:t>10/12/2012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653C6-7881-4DF7-BC50-11DA4A539C4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80E40C-950C-4DF1-BBB7-0C77E9D72762}" type="datetimeFigureOut">
              <a:rPr lang="en-US" smtClean="0"/>
              <a:pPr/>
              <a:t>10/12/2012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0653C6-7881-4DF7-BC50-11DA4A539C4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54.jpeg"/><Relationship Id="rId5" Type="http://schemas.openxmlformats.org/officeDocument/2006/relationships/image" Target="../media/image53.jpeg"/><Relationship Id="rId4" Type="http://schemas.openxmlformats.org/officeDocument/2006/relationships/image" Target="../media/image52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57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60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7" Type="http://schemas.openxmlformats.org/officeDocument/2006/relationships/image" Target="../media/image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eg"/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68.jpeg"/><Relationship Id="rId4" Type="http://schemas.openxmlformats.org/officeDocument/2006/relationships/image" Target="../media/image67.jpe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eg"/><Relationship Id="rId3" Type="http://schemas.openxmlformats.org/officeDocument/2006/relationships/image" Target="../media/image10.jpeg"/><Relationship Id="rId7" Type="http://schemas.openxmlformats.org/officeDocument/2006/relationships/image" Target="../media/image14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Relationship Id="rId9" Type="http://schemas.openxmlformats.org/officeDocument/2006/relationships/image" Target="../media/image1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7" Type="http://schemas.openxmlformats.org/officeDocument/2006/relationships/image" Target="../media/image22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30.jpeg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jpeg"/><Relationship Id="rId3" Type="http://schemas.openxmlformats.org/officeDocument/2006/relationships/image" Target="../media/image34.jpeg"/><Relationship Id="rId7" Type="http://schemas.openxmlformats.org/officeDocument/2006/relationships/image" Target="../media/image38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37.jpeg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43.jpeg"/><Relationship Id="rId4" Type="http://schemas.openxmlformats.org/officeDocument/2006/relationships/image" Target="../media/image4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600" y="152400"/>
            <a:ext cx="7772400" cy="1470025"/>
          </a:xfrm>
        </p:spPr>
        <p:txBody>
          <a:bodyPr/>
          <a:lstStyle/>
          <a:p>
            <a:r>
              <a:rPr lang="en-US" dirty="0" smtClean="0"/>
              <a:t>FERMENTASI</a:t>
            </a:r>
            <a:br>
              <a:rPr lang="en-US" dirty="0" smtClean="0"/>
            </a:br>
            <a:r>
              <a:rPr lang="en-US" dirty="0" smtClean="0"/>
              <a:t>(SAKE)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1028" name="Picture 4" descr="D:\DATA KERJA\BIOLOGI\Materi\biologi\IMG-20111125-0089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027" name="Picture 3" descr="D:\DATA KERJA\BIOLOGI\Materi\biologi\IMG-20111125-0089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67200" y="3124200"/>
            <a:ext cx="4673600" cy="3505200"/>
          </a:xfrm>
          <a:prstGeom prst="rect">
            <a:avLst/>
          </a:prstGeom>
          <a:noFill/>
        </p:spPr>
      </p:pic>
      <p:sp>
        <p:nvSpPr>
          <p:cNvPr id="7" name="Rounded Rectangle 6"/>
          <p:cNvSpPr/>
          <p:nvPr/>
        </p:nvSpPr>
        <p:spPr>
          <a:xfrm>
            <a:off x="4724400" y="5638800"/>
            <a:ext cx="3810000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dirty="0" smtClean="0"/>
              <a:t>2011 - 2012</a:t>
            </a:r>
            <a:endParaRPr lang="en-US" sz="48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" name="Picture 7" descr="D:\DATA KERJA\BIOLOGI\Materi\biologi\PA228945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2635448"/>
            <a:ext cx="4040188" cy="3030141"/>
          </a:xfrm>
          <a:prstGeom prst="rect">
            <a:avLst/>
          </a:prstGeom>
          <a:noFill/>
        </p:spPr>
      </p:pic>
      <p:pic>
        <p:nvPicPr>
          <p:cNvPr id="11266" name="Picture 2" descr="D:\DATA KERJA\BIOLOGI\Materi\biologi\PA279566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5025" y="2634853"/>
            <a:ext cx="4041775" cy="303133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1295400" cy="446087"/>
          </a:xfrm>
        </p:spPr>
        <p:txBody>
          <a:bodyPr>
            <a:normAutofit lnSpcReduction="10000"/>
          </a:bodyPr>
          <a:lstStyle/>
          <a:p>
            <a:r>
              <a:rPr lang="en-US" dirty="0" err="1" smtClean="0"/>
              <a:t>Bahan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04800" y="1905000"/>
            <a:ext cx="4192588" cy="3951288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en-US" sz="2000" dirty="0" err="1" smtClean="0"/>
              <a:t>Kelas</a:t>
            </a:r>
            <a:endParaRPr lang="en-US" sz="2000" dirty="0" smtClean="0"/>
          </a:p>
          <a:p>
            <a:pPr>
              <a:buNone/>
            </a:pPr>
            <a:r>
              <a:rPr lang="en-US" sz="2000" dirty="0" err="1" smtClean="0"/>
              <a:t>Ragi</a:t>
            </a:r>
            <a:r>
              <a:rPr lang="en-US" sz="2000" dirty="0" smtClean="0"/>
              <a:t> tape/</a:t>
            </a:r>
            <a:r>
              <a:rPr lang="en-US" sz="2000" dirty="0" err="1" smtClean="0"/>
              <a:t>peuyeum</a:t>
            </a:r>
            <a:r>
              <a:rPr lang="en-US" sz="2000" dirty="0" smtClean="0"/>
              <a:t> Bogor 20 </a:t>
            </a:r>
            <a:r>
              <a:rPr lang="en-US" sz="2000" dirty="0" err="1" smtClean="0"/>
              <a:t>biji</a:t>
            </a:r>
            <a:endParaRPr lang="en-US" sz="2000" dirty="0" smtClean="0"/>
          </a:p>
          <a:p>
            <a:pPr>
              <a:buNone/>
            </a:pPr>
            <a:endParaRPr lang="en-US" sz="2000" dirty="0" smtClean="0"/>
          </a:p>
          <a:p>
            <a:pPr>
              <a:buNone/>
            </a:pPr>
            <a:r>
              <a:rPr lang="en-US" sz="2000" dirty="0" err="1" smtClean="0"/>
              <a:t>Individu</a:t>
            </a:r>
            <a:endParaRPr lang="en-US" sz="2000" dirty="0" smtClean="0"/>
          </a:p>
          <a:p>
            <a:pPr>
              <a:buNone/>
            </a:pPr>
            <a:r>
              <a:rPr lang="en-US" sz="2000" dirty="0" smtClean="0"/>
              <a:t>1. </a:t>
            </a:r>
            <a:r>
              <a:rPr lang="en-US" sz="2000" dirty="0" err="1" smtClean="0"/>
              <a:t>Nasi</a:t>
            </a:r>
            <a:r>
              <a:rPr lang="en-US" sz="2000" dirty="0" smtClean="0"/>
              <a:t> </a:t>
            </a:r>
            <a:r>
              <a:rPr lang="en-US" sz="2000" dirty="0" err="1" smtClean="0"/>
              <a:t>Ketan</a:t>
            </a:r>
            <a:r>
              <a:rPr lang="en-US" sz="2000" dirty="0" smtClean="0"/>
              <a:t> </a:t>
            </a:r>
            <a:r>
              <a:rPr lang="en-US" sz="2000" dirty="0" err="1" smtClean="0"/>
              <a:t>Hitam</a:t>
            </a:r>
            <a:endParaRPr lang="en-US" sz="2000" dirty="0" smtClean="0"/>
          </a:p>
          <a:p>
            <a:pPr>
              <a:buNone/>
            </a:pPr>
            <a:r>
              <a:rPr lang="en-US" sz="2000" dirty="0" smtClean="0"/>
              <a:t>2. </a:t>
            </a:r>
            <a:r>
              <a:rPr lang="en-US" sz="2000" dirty="0" err="1" smtClean="0"/>
              <a:t>Nasi</a:t>
            </a:r>
            <a:r>
              <a:rPr lang="en-US" sz="2000" dirty="0" smtClean="0"/>
              <a:t> </a:t>
            </a:r>
            <a:r>
              <a:rPr lang="en-US" sz="2000" dirty="0" err="1" smtClean="0"/>
              <a:t>Ketan</a:t>
            </a:r>
            <a:r>
              <a:rPr lang="en-US" sz="2000" dirty="0" smtClean="0"/>
              <a:t> </a:t>
            </a:r>
            <a:r>
              <a:rPr lang="en-US" sz="2000" dirty="0" err="1" smtClean="0"/>
              <a:t>Putih</a:t>
            </a:r>
            <a:endParaRPr lang="en-US" sz="2000" dirty="0" smtClean="0"/>
          </a:p>
          <a:p>
            <a:pPr>
              <a:buNone/>
            </a:pPr>
            <a:r>
              <a:rPr lang="en-US" sz="2000" dirty="0" smtClean="0"/>
              <a:t>3. </a:t>
            </a:r>
            <a:r>
              <a:rPr lang="en-US" sz="2000" dirty="0" err="1" smtClean="0"/>
              <a:t>Nasi</a:t>
            </a:r>
            <a:r>
              <a:rPr lang="en-US" sz="2000" dirty="0" smtClean="0"/>
              <a:t> </a:t>
            </a:r>
            <a:r>
              <a:rPr lang="en-US" sz="2000" dirty="0" err="1" smtClean="0"/>
              <a:t>Beras</a:t>
            </a:r>
            <a:r>
              <a:rPr lang="en-US" sz="2000" dirty="0" smtClean="0"/>
              <a:t> </a:t>
            </a:r>
            <a:r>
              <a:rPr lang="en-US" sz="2000" dirty="0" err="1" smtClean="0"/>
              <a:t>Merah</a:t>
            </a:r>
            <a:endParaRPr lang="en-US" sz="2000" dirty="0" smtClean="0"/>
          </a:p>
          <a:p>
            <a:pPr>
              <a:buNone/>
            </a:pPr>
            <a:r>
              <a:rPr lang="en-US" sz="2000" dirty="0" smtClean="0"/>
              <a:t>4. </a:t>
            </a:r>
            <a:r>
              <a:rPr lang="en-US" sz="2000" dirty="0" err="1" smtClean="0"/>
              <a:t>Nasi</a:t>
            </a:r>
            <a:r>
              <a:rPr lang="en-US" sz="2000" dirty="0" smtClean="0"/>
              <a:t> </a:t>
            </a:r>
            <a:r>
              <a:rPr lang="en-US" sz="2000" dirty="0" err="1" smtClean="0"/>
              <a:t>Pandan</a:t>
            </a:r>
            <a:r>
              <a:rPr lang="en-US" sz="2000" dirty="0" smtClean="0"/>
              <a:t> Wangi</a:t>
            </a:r>
          </a:p>
          <a:p>
            <a:pPr>
              <a:buNone/>
            </a:pPr>
            <a:r>
              <a:rPr lang="en-US" sz="2000" dirty="0" smtClean="0"/>
              <a:t>5. </a:t>
            </a:r>
            <a:r>
              <a:rPr lang="en-US" sz="2000" dirty="0" err="1" smtClean="0"/>
              <a:t>Nasi</a:t>
            </a:r>
            <a:r>
              <a:rPr lang="en-US" sz="2000" dirty="0" smtClean="0"/>
              <a:t> Raja </a:t>
            </a:r>
            <a:r>
              <a:rPr lang="en-US" sz="2000" dirty="0" err="1" smtClean="0"/>
              <a:t>Lele</a:t>
            </a:r>
            <a:endParaRPr lang="en-US" sz="2000" dirty="0" smtClean="0"/>
          </a:p>
          <a:p>
            <a:pPr>
              <a:buNone/>
            </a:pPr>
            <a:endParaRPr lang="en-US" sz="2000" dirty="0" smtClean="0"/>
          </a:p>
          <a:p>
            <a:pPr>
              <a:buNone/>
            </a:pPr>
            <a:r>
              <a:rPr lang="en-US" sz="2000" dirty="0" smtClean="0"/>
              <a:t>NB : </a:t>
            </a:r>
            <a:r>
              <a:rPr lang="en-US" sz="2000" dirty="0" err="1" smtClean="0"/>
              <a:t>Kelas</a:t>
            </a:r>
            <a:r>
              <a:rPr lang="en-US" sz="2000" dirty="0" smtClean="0"/>
              <a:t> X-5 </a:t>
            </a:r>
            <a:r>
              <a:rPr lang="en-US" sz="2000" dirty="0" err="1" smtClean="0"/>
              <a:t>dan</a:t>
            </a:r>
            <a:r>
              <a:rPr lang="en-US" sz="2000" dirty="0" smtClean="0"/>
              <a:t> X6 </a:t>
            </a:r>
            <a:r>
              <a:rPr lang="en-US" sz="2000" dirty="0" err="1" smtClean="0"/>
              <a:t>urutkan</a:t>
            </a:r>
            <a:r>
              <a:rPr lang="en-US" sz="2000" dirty="0" smtClean="0"/>
              <a:t> no </a:t>
            </a:r>
            <a:r>
              <a:rPr lang="en-US" sz="2000" dirty="0" err="1" smtClean="0"/>
              <a:t>urut</a:t>
            </a:r>
            <a:r>
              <a:rPr lang="en-US" sz="2000" dirty="0" smtClean="0"/>
              <a:t> </a:t>
            </a:r>
            <a:r>
              <a:rPr lang="en-US" sz="2000" dirty="0" err="1" smtClean="0"/>
              <a:t>siswa</a:t>
            </a:r>
            <a:r>
              <a:rPr lang="en-US" sz="2000" dirty="0" smtClean="0"/>
              <a:t> (</a:t>
            </a:r>
            <a:r>
              <a:rPr lang="en-US" sz="2000" dirty="0" err="1" smtClean="0"/>
              <a:t>kelipatannya</a:t>
            </a:r>
            <a:r>
              <a:rPr lang="en-US" sz="2000" dirty="0" smtClean="0"/>
              <a:t>) </a:t>
            </a:r>
            <a:r>
              <a:rPr lang="en-US" sz="2000" dirty="0" err="1" smtClean="0"/>
              <a:t>bawa</a:t>
            </a:r>
            <a:r>
              <a:rPr lang="en-US" sz="2000" dirty="0" smtClean="0"/>
              <a:t> @ 1 kg</a:t>
            </a:r>
            <a:endParaRPr lang="en-US" sz="2000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917575" cy="369887"/>
          </a:xfrm>
        </p:spPr>
        <p:txBody>
          <a:bodyPr>
            <a:normAutofit fontScale="92500" lnSpcReduction="20000"/>
          </a:bodyPr>
          <a:lstStyle/>
          <a:p>
            <a:r>
              <a:rPr lang="en-US" dirty="0" err="1" smtClean="0"/>
              <a:t>Alat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1828800"/>
            <a:ext cx="4495800" cy="4343400"/>
          </a:xfrm>
        </p:spPr>
        <p:txBody>
          <a:bodyPr>
            <a:normAutofit fontScale="85000" lnSpcReduction="10000"/>
          </a:bodyPr>
          <a:lstStyle/>
          <a:p>
            <a:pPr>
              <a:buNone/>
            </a:pPr>
            <a:r>
              <a:rPr lang="en-US" dirty="0" err="1" smtClean="0"/>
              <a:t>Kelas</a:t>
            </a:r>
            <a:endParaRPr lang="en-US" dirty="0" smtClean="0"/>
          </a:p>
          <a:p>
            <a:r>
              <a:rPr lang="en-US" dirty="0" smtClean="0"/>
              <a:t>2 </a:t>
            </a:r>
            <a:r>
              <a:rPr lang="en-US" dirty="0" err="1" smtClean="0"/>
              <a:t>rol</a:t>
            </a:r>
            <a:r>
              <a:rPr lang="en-US" dirty="0" smtClean="0"/>
              <a:t> </a:t>
            </a:r>
            <a:r>
              <a:rPr lang="en-US" dirty="0" err="1" smtClean="0"/>
              <a:t>Selotip</a:t>
            </a:r>
            <a:r>
              <a:rPr lang="en-US" dirty="0" smtClean="0"/>
              <a:t> </a:t>
            </a:r>
            <a:r>
              <a:rPr lang="en-US" dirty="0" err="1" smtClean="0"/>
              <a:t>lebar</a:t>
            </a:r>
            <a:r>
              <a:rPr lang="en-US" dirty="0" smtClean="0"/>
              <a:t> 2 cm; cuter </a:t>
            </a:r>
            <a:r>
              <a:rPr lang="en-US" dirty="0" err="1" smtClean="0"/>
              <a:t>baru</a:t>
            </a:r>
            <a:r>
              <a:rPr lang="en-US" dirty="0" smtClean="0"/>
              <a:t>; </a:t>
            </a:r>
            <a:r>
              <a:rPr lang="en-US" dirty="0" err="1" smtClean="0"/>
              <a:t>gunting</a:t>
            </a:r>
            <a:r>
              <a:rPr lang="en-US" dirty="0" smtClean="0"/>
              <a:t>; 4 </a:t>
            </a:r>
            <a:r>
              <a:rPr lang="en-US" dirty="0" err="1" smtClean="0"/>
              <a:t>sendok</a:t>
            </a:r>
            <a:r>
              <a:rPr lang="en-US" dirty="0" smtClean="0"/>
              <a:t> </a:t>
            </a:r>
            <a:r>
              <a:rPr lang="en-US" dirty="0" err="1" smtClean="0"/>
              <a:t>ceper</a:t>
            </a:r>
            <a:r>
              <a:rPr lang="en-US" dirty="0" smtClean="0"/>
              <a:t> </a:t>
            </a:r>
            <a:r>
              <a:rPr lang="en-US" dirty="0" err="1" smtClean="0"/>
              <a:t>plastik</a:t>
            </a:r>
            <a:r>
              <a:rPr lang="en-US" dirty="0" smtClean="0"/>
              <a:t> (</a:t>
            </a:r>
            <a:r>
              <a:rPr lang="en-US" dirty="0" err="1" smtClean="0"/>
              <a:t>kelas</a:t>
            </a:r>
            <a:r>
              <a:rPr lang="en-US" dirty="0" smtClean="0"/>
              <a:t>)</a:t>
            </a:r>
          </a:p>
          <a:p>
            <a:r>
              <a:rPr lang="en-US" dirty="0" err="1" smtClean="0"/>
              <a:t>Lilin</a:t>
            </a:r>
            <a:r>
              <a:rPr lang="en-US" dirty="0" smtClean="0"/>
              <a:t> 20 </a:t>
            </a:r>
            <a:r>
              <a:rPr lang="en-US" dirty="0" err="1" smtClean="0"/>
              <a:t>batang</a:t>
            </a:r>
            <a:r>
              <a:rPr lang="en-US" dirty="0" smtClean="0"/>
              <a:t> </a:t>
            </a:r>
            <a:r>
              <a:rPr lang="en-US" dirty="0" err="1" smtClean="0"/>
              <a:t>ukuran</a:t>
            </a:r>
            <a:r>
              <a:rPr lang="en-US" dirty="0" smtClean="0"/>
              <a:t> </a:t>
            </a:r>
            <a:r>
              <a:rPr lang="en-US" dirty="0" err="1" smtClean="0"/>
              <a:t>sedang</a:t>
            </a:r>
            <a:r>
              <a:rPr lang="en-US" dirty="0" smtClean="0"/>
              <a:t> (15 cm) (</a:t>
            </a:r>
            <a:r>
              <a:rPr lang="en-US" dirty="0" err="1" smtClean="0"/>
              <a:t>minggu</a:t>
            </a:r>
            <a:r>
              <a:rPr lang="en-US" dirty="0" smtClean="0"/>
              <a:t> </a:t>
            </a:r>
            <a:r>
              <a:rPr lang="en-US" dirty="0" err="1" smtClean="0"/>
              <a:t>berikutnya</a:t>
            </a:r>
            <a:r>
              <a:rPr lang="en-US" dirty="0" smtClean="0"/>
              <a:t>)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err="1" smtClean="0"/>
              <a:t>Individu</a:t>
            </a:r>
            <a:endParaRPr lang="en-US" dirty="0" smtClean="0"/>
          </a:p>
          <a:p>
            <a:r>
              <a:rPr lang="en-US" dirty="0" smtClean="0"/>
              <a:t>1 </a:t>
            </a:r>
            <a:r>
              <a:rPr lang="en-US" dirty="0" err="1" smtClean="0"/>
              <a:t>gelas</a:t>
            </a:r>
            <a:r>
              <a:rPr lang="en-US" dirty="0" smtClean="0"/>
              <a:t> </a:t>
            </a:r>
            <a:r>
              <a:rPr lang="en-US" dirty="0" err="1" smtClean="0"/>
              <a:t>plastik</a:t>
            </a:r>
            <a:endParaRPr lang="en-US" dirty="0" smtClean="0"/>
          </a:p>
          <a:p>
            <a:r>
              <a:rPr lang="en-US" dirty="0" smtClean="0"/>
              <a:t>4 </a:t>
            </a:r>
            <a:r>
              <a:rPr lang="en-US" dirty="0" err="1" smtClean="0"/>
              <a:t>buah</a:t>
            </a:r>
            <a:r>
              <a:rPr lang="en-US" dirty="0" smtClean="0"/>
              <a:t> </a:t>
            </a:r>
            <a:r>
              <a:rPr lang="en-US" dirty="0" err="1" smtClean="0"/>
              <a:t>Botol</a:t>
            </a:r>
            <a:r>
              <a:rPr lang="en-US" dirty="0" smtClean="0"/>
              <a:t> </a:t>
            </a:r>
            <a:r>
              <a:rPr lang="en-US" dirty="0" err="1" smtClean="0"/>
              <a:t>plastik</a:t>
            </a:r>
            <a:r>
              <a:rPr lang="en-US" dirty="0" smtClean="0"/>
              <a:t> 1,5 L </a:t>
            </a:r>
            <a:r>
              <a:rPr lang="en-US" dirty="0" err="1" smtClean="0"/>
              <a:t>atau</a:t>
            </a:r>
            <a:r>
              <a:rPr lang="en-US" dirty="0" smtClean="0"/>
              <a:t> 600 ml </a:t>
            </a:r>
            <a:r>
              <a:rPr lang="en-US" dirty="0" err="1" smtClean="0"/>
              <a:t>untuk</a:t>
            </a:r>
            <a:r>
              <a:rPr lang="en-US" dirty="0" smtClean="0"/>
              <a:t> :</a:t>
            </a:r>
          </a:p>
          <a:p>
            <a:pPr>
              <a:buNone/>
            </a:pPr>
            <a:r>
              <a:rPr lang="en-US" dirty="0" smtClean="0"/>
              <a:t>	- 1 </a:t>
            </a:r>
            <a:r>
              <a:rPr lang="en-US" dirty="0" err="1" smtClean="0"/>
              <a:t>buah</a:t>
            </a:r>
            <a:r>
              <a:rPr lang="en-US" dirty="0" smtClean="0"/>
              <a:t> </a:t>
            </a:r>
            <a:r>
              <a:rPr lang="en-US" dirty="0" err="1" smtClean="0"/>
              <a:t>tabung</a:t>
            </a:r>
            <a:r>
              <a:rPr lang="en-US" dirty="0" smtClean="0"/>
              <a:t> </a:t>
            </a:r>
            <a:r>
              <a:rPr lang="en-US" dirty="0" err="1" smtClean="0"/>
              <a:t>fermenter</a:t>
            </a:r>
            <a:endParaRPr lang="en-US" dirty="0" smtClean="0"/>
          </a:p>
          <a:p>
            <a:pPr>
              <a:buNone/>
            </a:pPr>
            <a:r>
              <a:rPr lang="en-US" dirty="0" smtClean="0"/>
              <a:t>	- 1 </a:t>
            </a:r>
            <a:r>
              <a:rPr lang="en-US" dirty="0" err="1" smtClean="0"/>
              <a:t>buah</a:t>
            </a:r>
            <a:r>
              <a:rPr lang="en-US" dirty="0" smtClean="0"/>
              <a:t> </a:t>
            </a:r>
            <a:r>
              <a:rPr lang="en-US" dirty="0" err="1" smtClean="0"/>
              <a:t>inokulasi</a:t>
            </a:r>
            <a:endParaRPr lang="en-US" dirty="0" smtClean="0"/>
          </a:p>
          <a:p>
            <a:pPr>
              <a:buNone/>
            </a:pPr>
            <a:r>
              <a:rPr lang="en-US" dirty="0" smtClean="0"/>
              <a:t>	- 2 </a:t>
            </a:r>
            <a:r>
              <a:rPr lang="en-US" dirty="0" err="1" smtClean="0"/>
              <a:t>buah</a:t>
            </a:r>
            <a:r>
              <a:rPr lang="en-US" dirty="0" smtClean="0"/>
              <a:t> </a:t>
            </a:r>
            <a:r>
              <a:rPr lang="en-US" dirty="0" err="1" smtClean="0"/>
              <a:t>isolasi</a:t>
            </a:r>
            <a:r>
              <a:rPr lang="en-US" dirty="0" smtClean="0"/>
              <a:t> (</a:t>
            </a:r>
            <a:r>
              <a:rPr lang="en-US" dirty="0" err="1" smtClean="0"/>
              <a:t>minggu</a:t>
            </a:r>
            <a:r>
              <a:rPr lang="en-US" dirty="0" smtClean="0"/>
              <a:t> </a:t>
            </a:r>
            <a:r>
              <a:rPr lang="en-US" dirty="0" err="1" smtClean="0"/>
              <a:t>berikutnya</a:t>
            </a:r>
            <a:r>
              <a:rPr lang="en-US" dirty="0" smtClean="0"/>
              <a:t>)</a:t>
            </a:r>
          </a:p>
          <a:p>
            <a:pPr>
              <a:buNone/>
            </a:pPr>
            <a:endParaRPr lang="en-US" dirty="0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Yang </a:t>
            </a:r>
            <a:r>
              <a:rPr lang="en-US" dirty="0" err="1" smtClean="0"/>
              <a:t>perlu</a:t>
            </a:r>
            <a:r>
              <a:rPr lang="en-US" dirty="0" smtClean="0"/>
              <a:t> </a:t>
            </a:r>
            <a:r>
              <a:rPr lang="en-US" dirty="0" err="1" smtClean="0"/>
              <a:t>dibawa</a:t>
            </a:r>
            <a:r>
              <a:rPr lang="en-US" dirty="0" smtClean="0"/>
              <a:t> </a:t>
            </a:r>
            <a:r>
              <a:rPr lang="en-US" dirty="0" err="1" smtClean="0"/>
              <a:t>Siswa</a:t>
            </a:r>
            <a:endParaRPr lang="en-US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SPESIMEN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 smtClean="0"/>
              <a:t>Biakan</a:t>
            </a:r>
            <a:r>
              <a:rPr lang="en-US" dirty="0" smtClean="0"/>
              <a:t> </a:t>
            </a:r>
            <a:r>
              <a:rPr lang="en-US" dirty="0" err="1" smtClean="0"/>
              <a:t>ragi</a:t>
            </a:r>
            <a:r>
              <a:rPr lang="en-US" dirty="0" smtClean="0"/>
              <a:t> : </a:t>
            </a:r>
            <a:r>
              <a:rPr lang="en-US" dirty="0" err="1" smtClean="0"/>
              <a:t>Jamur</a:t>
            </a:r>
            <a:r>
              <a:rPr lang="en-US" dirty="0" smtClean="0"/>
              <a:t>, </a:t>
            </a:r>
            <a:r>
              <a:rPr lang="en-US" dirty="0" err="1" smtClean="0"/>
              <a:t>bakteri</a:t>
            </a:r>
            <a:endParaRPr lang="en-US" dirty="0" smtClean="0"/>
          </a:p>
          <a:p>
            <a:endParaRPr lang="en-US" dirty="0"/>
          </a:p>
        </p:txBody>
      </p:sp>
      <p:pic>
        <p:nvPicPr>
          <p:cNvPr id="9" name="Picture 3" descr="D:\DATA KERJA\BIOLOGI\Materi\biologi\PA279646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05956" y="1752600"/>
            <a:ext cx="6400801" cy="4800601"/>
          </a:xfrm>
          <a:prstGeom prst="rect">
            <a:avLst/>
          </a:prstGeom>
          <a:noFill/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26504" y="39756"/>
            <a:ext cx="2895600" cy="7159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INOKULASI</a:t>
            </a:r>
            <a:endParaRPr kumimoji="0" lang="en-US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MEDIA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POTATO DEKSTROSA AGAR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 dirty="0" smtClean="0"/>
              <a:t>BAHAN</a:t>
            </a:r>
            <a:endParaRPr lang="en-US" dirty="0"/>
          </a:p>
        </p:txBody>
      </p:sp>
      <p:pic>
        <p:nvPicPr>
          <p:cNvPr id="11" name="Picture 3" descr="D:\DATA KERJA\BIOLOGI\Materi\biologi\PA279556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" y="2174874"/>
            <a:ext cx="3349427" cy="4465903"/>
          </a:xfrm>
          <a:prstGeom prst="rect">
            <a:avLst/>
          </a:prstGeom>
          <a:noFill/>
        </p:spPr>
      </p:pic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038601" y="2174875"/>
            <a:ext cx="4648200" cy="1863725"/>
          </a:xfrm>
        </p:spPr>
        <p:txBody>
          <a:bodyPr/>
          <a:lstStyle/>
          <a:p>
            <a:r>
              <a:rPr lang="en-US" dirty="0" smtClean="0"/>
              <a:t>KENTANG</a:t>
            </a:r>
          </a:p>
          <a:p>
            <a:r>
              <a:rPr lang="en-US" dirty="0" smtClean="0"/>
              <a:t>AGAR-AGAR ‘SWALLOW’</a:t>
            </a:r>
          </a:p>
          <a:p>
            <a:r>
              <a:rPr lang="en-US" dirty="0" smtClean="0"/>
              <a:t>GULA PASIR</a:t>
            </a:r>
          </a:p>
          <a:p>
            <a:r>
              <a:rPr lang="en-US" dirty="0" smtClean="0"/>
              <a:t>AIR</a:t>
            </a:r>
            <a:endParaRPr lang="en-US" dirty="0"/>
          </a:p>
        </p:txBody>
      </p:sp>
      <p:sp>
        <p:nvSpPr>
          <p:cNvPr id="14" name="Text Placeholder 4"/>
          <p:cNvSpPr txBox="1">
            <a:spLocks/>
          </p:cNvSpPr>
          <p:nvPr/>
        </p:nvSpPr>
        <p:spPr>
          <a:xfrm>
            <a:off x="4682196" y="3962400"/>
            <a:ext cx="4041775" cy="63976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ALAT</a:t>
            </a:r>
          </a:p>
        </p:txBody>
      </p:sp>
      <p:sp>
        <p:nvSpPr>
          <p:cNvPr id="15" name="Content Placeholder 12"/>
          <p:cNvSpPr txBox="1">
            <a:spLocks/>
          </p:cNvSpPr>
          <p:nvPr/>
        </p:nvSpPr>
        <p:spPr>
          <a:xfrm>
            <a:off x="4038600" y="4572000"/>
            <a:ext cx="4685371" cy="18637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2400" dirty="0" smtClean="0"/>
              <a:t>PISAU, TELENAN (PAPAN KAYU)</a:t>
            </a:r>
            <a:endParaRPr kumimoji="0" lang="en-US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2400" dirty="0" smtClean="0"/>
              <a:t>PANCI, SENDOK SAYUR</a:t>
            </a:r>
            <a:r>
              <a:rPr lang="en-US" sz="2400" dirty="0"/>
              <a:t> </a:t>
            </a:r>
            <a:r>
              <a:rPr lang="en-US" sz="2400" dirty="0" smtClean="0"/>
              <a:t>STANLEIS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CUTER, BOTOL BEKAS AIR MINERAL, LAKBAN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D:\DATA KERJA\BIOLOGI\Materi\biologi\PA279625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71600" y="990600"/>
            <a:ext cx="2963466" cy="3951288"/>
          </a:xfrm>
          <a:prstGeom prst="rect">
            <a:avLst/>
          </a:prstGeom>
          <a:noFill/>
        </p:spPr>
      </p:pic>
      <p:pic>
        <p:nvPicPr>
          <p:cNvPr id="15364" name="Picture 4" descr="D:\DATA KERJA\BIOLOGI\Materi\biologi\PA27962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8200" y="1447800"/>
            <a:ext cx="3657600" cy="27432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8" name="Picture 4" descr="D:\DATA KERJA\BIOLOGI\Materi\biologi\PA279565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2963466" cy="3951288"/>
          </a:xfrm>
          <a:prstGeom prst="rect">
            <a:avLst/>
          </a:prstGeom>
          <a:noFill/>
        </p:spPr>
      </p:pic>
      <p:pic>
        <p:nvPicPr>
          <p:cNvPr id="17411" name="Picture 3" descr="D:\DATA KERJA\BIOLOGI\Materi\biologi\PA27965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71800" y="0"/>
            <a:ext cx="2419350" cy="3225800"/>
          </a:xfrm>
          <a:prstGeom prst="rect">
            <a:avLst/>
          </a:prstGeom>
          <a:noFill/>
        </p:spPr>
      </p:pic>
      <p:pic>
        <p:nvPicPr>
          <p:cNvPr id="17410" name="Picture 2" descr="D:\DATA KERJA\BIOLOGI\Materi\biologi\PA279654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324600" y="0"/>
            <a:ext cx="2400300" cy="3200400"/>
          </a:xfrm>
          <a:prstGeom prst="rect">
            <a:avLst/>
          </a:prstGeom>
          <a:noFill/>
        </p:spPr>
      </p:pic>
      <p:pic>
        <p:nvPicPr>
          <p:cNvPr id="17412" name="Picture 4" descr="D:\DATA KERJA\BIOLOGI\Materi\biologi\PA279658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971800" y="3378200"/>
            <a:ext cx="2438400" cy="3251200"/>
          </a:xfrm>
          <a:prstGeom prst="rect">
            <a:avLst/>
          </a:prstGeom>
          <a:noFill/>
        </p:spPr>
      </p:pic>
      <p:pic>
        <p:nvPicPr>
          <p:cNvPr id="17413" name="Picture 5" descr="D:\DATA KERJA\BIOLOGI\Materi\biologi\PA279659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486400" y="3352800"/>
            <a:ext cx="3429000" cy="25717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PENGENCERAN DAN INOKULASI METODE SPREAD PLATE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2400" y="1905000"/>
            <a:ext cx="4040188" cy="639762"/>
          </a:xfrm>
        </p:spPr>
        <p:txBody>
          <a:bodyPr>
            <a:normAutofit fontScale="77500" lnSpcReduction="20000"/>
          </a:bodyPr>
          <a:lstStyle/>
          <a:p>
            <a:r>
              <a:rPr lang="en-US" dirty="0" smtClean="0"/>
              <a:t>PENGENCERAN</a:t>
            </a:r>
          </a:p>
          <a:p>
            <a:r>
              <a:rPr lang="en-US" dirty="0" smtClean="0"/>
              <a:t>TABUNG REAKSI + AIR + PIPET TETES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343400" y="1905000"/>
            <a:ext cx="4041775" cy="639762"/>
          </a:xfrm>
        </p:spPr>
        <p:txBody>
          <a:bodyPr/>
          <a:lstStyle/>
          <a:p>
            <a:r>
              <a:rPr lang="en-US" dirty="0" smtClean="0"/>
              <a:t>MEDIA DALAM CAWAN PETRI</a:t>
            </a:r>
            <a:endParaRPr lang="en-US" dirty="0"/>
          </a:p>
        </p:txBody>
      </p:sp>
      <p:pic>
        <p:nvPicPr>
          <p:cNvPr id="12290" name="Picture 2" descr="D:\DATA KERJA\BIOLOGI\Materi\biologi\PA279597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" y="2667000"/>
            <a:ext cx="4040188" cy="3030141"/>
          </a:xfrm>
          <a:prstGeom prst="rect">
            <a:avLst/>
          </a:prstGeom>
          <a:noFill/>
        </p:spPr>
      </p:pic>
      <p:pic>
        <p:nvPicPr>
          <p:cNvPr id="12291" name="Picture 3" descr="D:\DATA KERJA\BIOLOGI\Materi\biologi\PA279604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91000" y="2667000"/>
            <a:ext cx="2563416" cy="3417888"/>
          </a:xfrm>
          <a:prstGeom prst="rect">
            <a:avLst/>
          </a:prstGeom>
          <a:noFill/>
        </p:spPr>
      </p:pic>
      <p:pic>
        <p:nvPicPr>
          <p:cNvPr id="12292" name="Picture 4" descr="D:\DATA KERJA\BIOLOGI\Materi\biologi\PA27960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19800" y="2667000"/>
            <a:ext cx="2971800" cy="39624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743200" y="152400"/>
            <a:ext cx="1600200" cy="838200"/>
          </a:xfrm>
        </p:spPr>
        <p:txBody>
          <a:bodyPr>
            <a:normAutofit fontScale="62500" lnSpcReduction="20000"/>
          </a:bodyPr>
          <a:lstStyle/>
          <a:p>
            <a:pPr algn="ctr"/>
            <a:r>
              <a:rPr lang="en-US" dirty="0" smtClean="0"/>
              <a:t>PENETESAN SAMPEL KE MEDIA DALAM CAWAN PETRI</a:t>
            </a:r>
            <a:endParaRPr lang="en-US" dirty="0"/>
          </a:p>
        </p:txBody>
      </p:sp>
      <p:pic>
        <p:nvPicPr>
          <p:cNvPr id="13314" name="Picture 2" descr="D:\DATA KERJA\BIOLOGI\Materi\biologi\PA279608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068" y="0"/>
            <a:ext cx="2743200" cy="3657600"/>
          </a:xfrm>
          <a:prstGeom prst="rect">
            <a:avLst/>
          </a:prstGeom>
          <a:noFill/>
        </p:spPr>
      </p:pic>
      <p:pic>
        <p:nvPicPr>
          <p:cNvPr id="13316" name="Picture 4" descr="D:\DATA KERJA\BIOLOGI\Materi\biologi\PA27961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136" y="3685736"/>
            <a:ext cx="3962400" cy="2971800"/>
          </a:xfrm>
          <a:prstGeom prst="rect">
            <a:avLst/>
          </a:prstGeom>
          <a:noFill/>
        </p:spPr>
      </p:pic>
      <p:pic>
        <p:nvPicPr>
          <p:cNvPr id="13317" name="Picture 5" descr="D:\DATA KERJA\BIOLOGI\Materi\biologi\PA27961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114800" y="533400"/>
            <a:ext cx="4876800" cy="3657600"/>
          </a:xfrm>
          <a:prstGeom prst="rect">
            <a:avLst/>
          </a:prstGeom>
          <a:noFill/>
        </p:spPr>
      </p:pic>
      <p:sp>
        <p:nvSpPr>
          <p:cNvPr id="12" name="Text Placeholder 2"/>
          <p:cNvSpPr txBox="1">
            <a:spLocks/>
          </p:cNvSpPr>
          <p:nvPr/>
        </p:nvSpPr>
        <p:spPr>
          <a:xfrm>
            <a:off x="3505200" y="5715000"/>
            <a:ext cx="1905000" cy="944562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625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PERATAAN SAMPEL MENGGUNAKAN DRIGLOSKY DALAM CAWAN PETRI</a:t>
            </a:r>
          </a:p>
        </p:txBody>
      </p:sp>
      <p:sp>
        <p:nvSpPr>
          <p:cNvPr id="13" name="Text Placeholder 2"/>
          <p:cNvSpPr txBox="1">
            <a:spLocks/>
          </p:cNvSpPr>
          <p:nvPr/>
        </p:nvSpPr>
        <p:spPr>
          <a:xfrm>
            <a:off x="4267200" y="4267200"/>
            <a:ext cx="4724400" cy="639762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25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sz="2400" b="1" dirty="0"/>
              <a:t>M</a:t>
            </a:r>
            <a:r>
              <a:rPr kumimoji="0" 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ELETAKAN POSISI CAWAN PETRI SETELAH INOKULASI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HASIL INOKULASI SISWA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SETELAH INOKULASI</a:t>
            </a:r>
            <a:endParaRPr lang="en-US" dirty="0"/>
          </a:p>
        </p:txBody>
      </p:sp>
      <p:pic>
        <p:nvPicPr>
          <p:cNvPr id="16386" name="Picture 2" descr="D:\DATA KERJA\BIOLOGI\Materi\biologi\PA279641 - Copy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53000" y="2209800"/>
            <a:ext cx="2963466" cy="3951288"/>
          </a:xfrm>
          <a:prstGeom prst="rect">
            <a:avLst/>
          </a:prstGeom>
          <a:noFill/>
        </p:spPr>
      </p:pic>
      <p:pic>
        <p:nvPicPr>
          <p:cNvPr id="16387" name="Picture 3" descr="D:\DATA KERJA\BIOLOGI\Materi\biologi\PA279639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3400" y="2286000"/>
            <a:ext cx="4040188" cy="303014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HASIL INOKULASI SELAMA 7-10 HARI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INKUBASI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 dirty="0" smtClean="0"/>
              <a:t>INOKULAN PILIHAN</a:t>
            </a:r>
            <a:endParaRPr lang="en-US" dirty="0"/>
          </a:p>
        </p:txBody>
      </p:sp>
      <p:pic>
        <p:nvPicPr>
          <p:cNvPr id="20482" name="Picture 2" descr="D:\DATA KERJA\BIOLOGI\Materi\biologi\IMG-20111125-00860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2635448"/>
            <a:ext cx="4040188" cy="3030141"/>
          </a:xfrm>
          <a:prstGeom prst="rect">
            <a:avLst/>
          </a:prstGeom>
          <a:noFill/>
        </p:spPr>
      </p:pic>
      <p:pic>
        <p:nvPicPr>
          <p:cNvPr id="20483" name="Picture 3" descr="D:\DATA KERJA\BIOLOGI\Materi\biologi\IMG-20111125-00865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5025" y="2634853"/>
            <a:ext cx="4041775" cy="303133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3562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ALAT DAN BAHAN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>
          <a:xfrm>
            <a:off x="381000" y="762000"/>
            <a:ext cx="1143000" cy="639762"/>
          </a:xfrm>
        </p:spPr>
        <p:txBody>
          <a:bodyPr/>
          <a:lstStyle/>
          <a:p>
            <a:r>
              <a:rPr lang="en-US" dirty="0" smtClean="0"/>
              <a:t>BAHAN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1" name="Picture 2" descr="D:\DATA KERJA\BIOLOGI\Materi\biologi\IMG_5943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19800" y="1368288"/>
            <a:ext cx="2974975" cy="1980747"/>
          </a:xfrm>
          <a:prstGeom prst="rect">
            <a:avLst/>
          </a:prstGeom>
          <a:noFill/>
        </p:spPr>
      </p:pic>
      <p:pic>
        <p:nvPicPr>
          <p:cNvPr id="18434" name="Picture 2" descr="D:\DATA KERJA\BIOLOGI\Materi\biologi\IMG_5931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600" y="1371600"/>
            <a:ext cx="2029368" cy="3047999"/>
          </a:xfrm>
          <a:prstGeom prst="rect">
            <a:avLst/>
          </a:prstGeom>
          <a:noFill/>
        </p:spPr>
      </p:pic>
      <p:pic>
        <p:nvPicPr>
          <p:cNvPr id="18435" name="Picture 3" descr="D:\DATA KERJA\BIOLOGI\Materi\biologi\IMG_593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59497" y="1371600"/>
            <a:ext cx="2029368" cy="3048000"/>
          </a:xfrm>
          <a:prstGeom prst="rect">
            <a:avLst/>
          </a:prstGeom>
          <a:noFill/>
        </p:spPr>
      </p:pic>
      <p:pic>
        <p:nvPicPr>
          <p:cNvPr id="18436" name="Picture 4" descr="D:\DATA KERJA\BIOLOGI\Materi\biologi\IMG_5937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400801" y="3366053"/>
            <a:ext cx="1523999" cy="1014684"/>
          </a:xfrm>
          <a:prstGeom prst="rect">
            <a:avLst/>
          </a:prstGeom>
          <a:noFill/>
        </p:spPr>
      </p:pic>
      <p:pic>
        <p:nvPicPr>
          <p:cNvPr id="18437" name="Picture 5" descr="D:\DATA KERJA\BIOLOGI\Materi\biologi\IMG_5950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313584" y="1371600"/>
            <a:ext cx="2029368" cy="3048000"/>
          </a:xfrm>
          <a:prstGeom prst="rect">
            <a:avLst/>
          </a:prstGeom>
          <a:noFill/>
        </p:spPr>
      </p:pic>
      <p:pic>
        <p:nvPicPr>
          <p:cNvPr id="12" name="Picture 2" descr="D:\DATA KERJA\BIOLOGI\Materi\biologi\PA228956.JPG"/>
          <p:cNvPicPr>
            <a:picLocks noChangeAspect="1" noChangeArrowheads="1"/>
          </p:cNvPicPr>
          <p:nvPr/>
        </p:nvPicPr>
        <p:blipFill>
          <a:blip r:embed="rId7" cstate="print"/>
          <a:stretch>
            <a:fillRect/>
          </a:stretch>
        </p:blipFill>
        <p:spPr bwMode="auto">
          <a:xfrm>
            <a:off x="228600" y="4427054"/>
            <a:ext cx="3124200" cy="2343150"/>
          </a:xfrm>
          <a:prstGeom prst="rect">
            <a:avLst/>
          </a:prstGeom>
          <a:noFill/>
        </p:spPr>
      </p:pic>
      <p:sp>
        <p:nvSpPr>
          <p:cNvPr id="10" name="Title 1"/>
          <p:cNvSpPr txBox="1">
            <a:spLocks/>
          </p:cNvSpPr>
          <p:nvPr/>
        </p:nvSpPr>
        <p:spPr>
          <a:xfrm>
            <a:off x="228600" y="6248400"/>
            <a:ext cx="1371600" cy="41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60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ALAT</a:t>
            </a:r>
            <a:endParaRPr kumimoji="0" lang="en-US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3" name="Content Placeholder 4"/>
          <p:cNvSpPr txBox="1">
            <a:spLocks/>
          </p:cNvSpPr>
          <p:nvPr/>
        </p:nvSpPr>
        <p:spPr>
          <a:xfrm>
            <a:off x="3429000" y="4495800"/>
            <a:ext cx="5562600" cy="2209800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Tabung</a:t>
            </a: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sz="2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fermentasi</a:t>
            </a: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(</a:t>
            </a:r>
            <a:r>
              <a:rPr kumimoji="0" lang="en-US" sz="2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botol</a:t>
            </a: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sz="2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bekas</a:t>
            </a: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air mineral </a:t>
            </a:r>
            <a:r>
              <a:rPr kumimoji="0" lang="en-US" sz="2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ukuran</a:t>
            </a: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1,5 L), Cuter/</a:t>
            </a:r>
            <a:r>
              <a:rPr kumimoji="0" lang="en-US" sz="2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gunting</a:t>
            </a: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, </a:t>
            </a:r>
            <a:r>
              <a:rPr kumimoji="0" lang="en-US" sz="2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Sendok</a:t>
            </a: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sz="2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nasi</a:t>
            </a: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, </a:t>
            </a:r>
            <a:r>
              <a:rPr kumimoji="0" lang="en-US" sz="2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Cawan</a:t>
            </a: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sz="2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dan</a:t>
            </a: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sz="2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martil</a:t>
            </a: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sz="2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porselin</a:t>
            </a: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, </a:t>
            </a:r>
            <a:r>
              <a:rPr kumimoji="0" lang="en-US" sz="2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Cawan</a:t>
            </a: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</a:t>
            </a:r>
            <a:r>
              <a:rPr kumimoji="0" lang="en-US" sz="2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petri</a:t>
            </a: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, </a:t>
            </a:r>
            <a:r>
              <a:rPr kumimoji="0" lang="en-US" sz="2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Jarum</a:t>
            </a: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sz="2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ose</a:t>
            </a: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sz="2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berkolong</a:t>
            </a: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, </a:t>
            </a:r>
            <a:r>
              <a:rPr kumimoji="0" lang="en-US" sz="2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pengaduk</a:t>
            </a: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, </a:t>
            </a:r>
            <a:r>
              <a:rPr kumimoji="0" lang="en-US" sz="2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gelas</a:t>
            </a: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sz="2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ukur</a:t>
            </a: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, </a:t>
            </a:r>
            <a:r>
              <a:rPr kumimoji="0" lang="en-US" sz="2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erlenmeyer</a:t>
            </a: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, </a:t>
            </a:r>
            <a:r>
              <a:rPr kumimoji="0" lang="en-US" sz="2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corong</a:t>
            </a: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sz="2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kaca</a:t>
            </a: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, </a:t>
            </a:r>
            <a:r>
              <a:rPr kumimoji="0" lang="en-US" sz="2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lakban</a:t>
            </a: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, </a:t>
            </a:r>
            <a:r>
              <a:rPr kumimoji="0" lang="en-US" sz="2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tabung</a:t>
            </a: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sz="2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reaksi</a:t>
            </a: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, </a:t>
            </a:r>
            <a:r>
              <a:rPr kumimoji="0" lang="en-US" sz="2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rak</a:t>
            </a: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sz="2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tabung</a:t>
            </a: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sz="2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reaksi</a:t>
            </a: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, </a:t>
            </a:r>
            <a:r>
              <a:rPr kumimoji="0" lang="en-US" sz="2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gelas</a:t>
            </a: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sz="2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piala</a:t>
            </a: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, 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7" name="Picture 3" descr="D:\DATA KERJA\BIOLOGI\Materi\biologi\IMG-20111125-00873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57600" y="914400"/>
            <a:ext cx="5326063" cy="3994547"/>
          </a:xfrm>
          <a:prstGeom prst="rect">
            <a:avLst/>
          </a:prstGeom>
          <a:noFill/>
        </p:spPr>
      </p:pic>
      <p:pic>
        <p:nvPicPr>
          <p:cNvPr id="21506" name="Picture 2" descr="D:\DATA KERJA\BIOLOGI\Materi\biologi\IMG-20111125-00870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335256"/>
            <a:ext cx="4040188" cy="3030141"/>
          </a:xfrm>
          <a:prstGeom prst="rect">
            <a:avLst/>
          </a:prstGeom>
          <a:noFill/>
        </p:spPr>
      </p:pic>
      <p:pic>
        <p:nvPicPr>
          <p:cNvPr id="21510" name="Picture 6" descr="D:\DATA KERJA\BIOLOGI\Materi\biologi\IMG-20111125-0087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3829050"/>
            <a:ext cx="4038600" cy="3028950"/>
          </a:xfrm>
          <a:prstGeom prst="rect">
            <a:avLst/>
          </a:prstGeom>
          <a:noFill/>
        </p:spPr>
      </p:pic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8600" y="152400"/>
            <a:ext cx="8610600" cy="381000"/>
          </a:xfrm>
        </p:spPr>
        <p:txBody>
          <a:bodyPr>
            <a:normAutofit fontScale="92500" lnSpcReduction="20000"/>
          </a:bodyPr>
          <a:lstStyle/>
          <a:p>
            <a:r>
              <a:rPr lang="en-US" dirty="0" smtClean="0"/>
              <a:t>ISOLASI METODE GORESAN DENGAN BENTUK TERTENTU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53200" y="914400"/>
            <a:ext cx="2362200" cy="381000"/>
          </a:xfrm>
        </p:spPr>
        <p:txBody>
          <a:bodyPr>
            <a:normAutofit fontScale="92500" lnSpcReduction="20000"/>
          </a:bodyPr>
          <a:lstStyle/>
          <a:p>
            <a:r>
              <a:rPr lang="en-US" dirty="0" smtClean="0"/>
              <a:t>GORESAN ZIG ZAG</a:t>
            </a:r>
            <a:endParaRPr lang="en-US" dirty="0"/>
          </a:p>
        </p:txBody>
      </p:sp>
      <p:cxnSp>
        <p:nvCxnSpPr>
          <p:cNvPr id="12" name="Straight Arrow Connector 11"/>
          <p:cNvCxnSpPr/>
          <p:nvPr/>
        </p:nvCxnSpPr>
        <p:spPr>
          <a:xfrm flipH="1">
            <a:off x="6019800" y="1253196"/>
            <a:ext cx="589672" cy="575604"/>
          </a:xfrm>
          <a:prstGeom prst="straightConnector1">
            <a:avLst/>
          </a:prstGeom>
          <a:ln w="50800" cmpd="sng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Oval 13"/>
          <p:cNvSpPr/>
          <p:nvPr/>
        </p:nvSpPr>
        <p:spPr>
          <a:xfrm>
            <a:off x="5486400" y="1295400"/>
            <a:ext cx="838200" cy="106680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/>
          <p:cNvSpPr/>
          <p:nvPr/>
        </p:nvSpPr>
        <p:spPr>
          <a:xfrm>
            <a:off x="762000" y="1874516"/>
            <a:ext cx="2286000" cy="19050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/>
          <p:cNvSpPr/>
          <p:nvPr/>
        </p:nvSpPr>
        <p:spPr>
          <a:xfrm>
            <a:off x="1219200" y="3962400"/>
            <a:ext cx="1447800" cy="12954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1509" name="Picture 5" descr="D:\DATA KERJA\BIOLOGI\Materi\biologi\IMG-20111125-00876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48200" y="4171950"/>
            <a:ext cx="3581400" cy="2686050"/>
          </a:xfrm>
          <a:prstGeom prst="rect">
            <a:avLst/>
          </a:prstGeom>
          <a:noFill/>
        </p:spPr>
      </p:pic>
      <p:sp>
        <p:nvSpPr>
          <p:cNvPr id="19" name="Oval 18"/>
          <p:cNvSpPr/>
          <p:nvPr/>
        </p:nvSpPr>
        <p:spPr>
          <a:xfrm>
            <a:off x="6477000" y="4419600"/>
            <a:ext cx="1066800" cy="12192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 Placeholder 4"/>
          <p:cNvSpPr txBox="1">
            <a:spLocks/>
          </p:cNvSpPr>
          <p:nvPr/>
        </p:nvSpPr>
        <p:spPr>
          <a:xfrm>
            <a:off x="2514600" y="6172200"/>
            <a:ext cx="3505199" cy="487362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25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GORESAN HURUF</a:t>
            </a:r>
            <a:r>
              <a:rPr kumimoji="0" lang="en-US" sz="2400" b="1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&amp; ANGKA</a:t>
            </a:r>
            <a:endParaRPr kumimoji="0" lang="en-US" sz="2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430962"/>
          </a:xfrm>
        </p:spPr>
        <p:txBody>
          <a:bodyPr>
            <a:noAutofit/>
          </a:bodyPr>
          <a:lstStyle/>
          <a:p>
            <a:r>
              <a:rPr lang="id-ID" dirty="0" smtClean="0"/>
              <a:t>Pati</a:t>
            </a:r>
            <a:r>
              <a:rPr lang="en-US" dirty="0"/>
              <a:t/>
            </a:r>
            <a:br>
              <a:rPr lang="en-US" dirty="0"/>
            </a:br>
            <a:r>
              <a:rPr lang="en-US" dirty="0"/>
              <a:t/>
            </a:r>
            <a:br>
              <a:rPr lang="en-US" dirty="0"/>
            </a:br>
            <a:r>
              <a:rPr lang="id-ID" dirty="0"/>
              <a:t>Glukosa+ H</a:t>
            </a:r>
            <a:r>
              <a:rPr lang="id-ID" baseline="-25000" dirty="0"/>
              <a:t>2</a:t>
            </a:r>
            <a:r>
              <a:rPr lang="id-ID" dirty="0"/>
              <a:t>0</a:t>
            </a:r>
            <a:r>
              <a:rPr lang="en-US" dirty="0"/>
              <a:t/>
            </a:r>
            <a:br>
              <a:rPr lang="en-US" dirty="0"/>
            </a:br>
            <a:r>
              <a:rPr lang="en-US" dirty="0"/>
              <a:t> </a:t>
            </a:r>
            <a:br>
              <a:rPr lang="en-US" dirty="0"/>
            </a:br>
            <a:r>
              <a:rPr lang="id-ID" dirty="0"/>
              <a:t>Alkohol+ CO</a:t>
            </a:r>
            <a:r>
              <a:rPr lang="id-ID" baseline="-25000" dirty="0"/>
              <a:t>2</a:t>
            </a:r>
            <a:r>
              <a:rPr lang="en-US" dirty="0"/>
              <a:t/>
            </a:r>
            <a:br>
              <a:rPr lang="en-US" dirty="0"/>
            </a:br>
            <a:r>
              <a:rPr lang="id-ID" sz="3200" dirty="0" smtClean="0"/>
              <a:t>O</a:t>
            </a:r>
            <a:r>
              <a:rPr lang="id-ID" sz="3200" baseline="-25000" dirty="0" smtClean="0"/>
              <a:t>2</a:t>
            </a:r>
            <a:r>
              <a:rPr lang="en-US" baseline="-25000" dirty="0" smtClean="0"/>
              <a:t>      </a:t>
            </a:r>
            <a:r>
              <a:rPr lang="en-US" dirty="0"/>
              <a:t> </a:t>
            </a:r>
            <a:br>
              <a:rPr lang="en-US" dirty="0"/>
            </a:br>
            <a:r>
              <a:rPr lang="id-ID" dirty="0"/>
              <a:t>Asam asetat/cuka</a:t>
            </a:r>
            <a:r>
              <a:rPr lang="en-US" dirty="0"/>
              <a:t/>
            </a:r>
            <a:br>
              <a:rPr lang="en-US" dirty="0"/>
            </a:br>
            <a:r>
              <a:rPr lang="en-US" dirty="0"/>
              <a:t> </a:t>
            </a:r>
            <a:br>
              <a:rPr lang="en-US" dirty="0"/>
            </a:br>
            <a:endParaRPr lang="en-US" dirty="0"/>
          </a:p>
        </p:txBody>
      </p:sp>
      <p:cxnSp>
        <p:nvCxnSpPr>
          <p:cNvPr id="8" name="Straight Arrow Connector 7"/>
          <p:cNvCxnSpPr/>
          <p:nvPr/>
        </p:nvCxnSpPr>
        <p:spPr>
          <a:xfrm>
            <a:off x="4572000" y="1295400"/>
            <a:ext cx="0" cy="3810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/>
          <p:cNvCxnSpPr/>
          <p:nvPr/>
        </p:nvCxnSpPr>
        <p:spPr>
          <a:xfrm>
            <a:off x="4572000" y="2667000"/>
            <a:ext cx="0" cy="3810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/>
          <p:nvPr/>
        </p:nvCxnSpPr>
        <p:spPr>
          <a:xfrm>
            <a:off x="4566140" y="3962400"/>
            <a:ext cx="0" cy="3810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Rectangle 10"/>
          <p:cNvSpPr/>
          <p:nvPr/>
        </p:nvSpPr>
        <p:spPr>
          <a:xfrm>
            <a:off x="4800600" y="2590800"/>
            <a:ext cx="160020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4800600" y="3886200"/>
            <a:ext cx="160020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4800600" y="1295400"/>
            <a:ext cx="160020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7620000" y="685800"/>
            <a:ext cx="228600" cy="3048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/>
          <p:cNvSpPr/>
          <p:nvPr/>
        </p:nvSpPr>
        <p:spPr>
          <a:xfrm>
            <a:off x="6934200" y="1066800"/>
            <a:ext cx="1600200" cy="5334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 smtClean="0">
                <a:solidFill>
                  <a:schemeClr val="tx1"/>
                </a:solidFill>
              </a:rPr>
              <a:t>Proses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apa</a:t>
            </a:r>
            <a:r>
              <a:rPr lang="en-US" dirty="0" smtClean="0">
                <a:solidFill>
                  <a:schemeClr val="tx1"/>
                </a:solidFill>
              </a:rPr>
              <a:t>?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228600" y="1828800"/>
            <a:ext cx="1600200" cy="5334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 smtClean="0">
                <a:solidFill>
                  <a:schemeClr val="tx1"/>
                </a:solidFill>
              </a:rPr>
              <a:t>Mikroba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apa</a:t>
            </a:r>
            <a:r>
              <a:rPr lang="en-US" dirty="0" smtClean="0">
                <a:solidFill>
                  <a:schemeClr val="tx1"/>
                </a:solidFill>
              </a:rPr>
              <a:t>?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2819400" y="1295400"/>
            <a:ext cx="1600200" cy="45720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/>
          <p:cNvSpPr/>
          <p:nvPr/>
        </p:nvSpPr>
        <p:spPr>
          <a:xfrm>
            <a:off x="2819400" y="2590800"/>
            <a:ext cx="1600200" cy="45720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/>
          <p:cNvSpPr/>
          <p:nvPr/>
        </p:nvSpPr>
        <p:spPr>
          <a:xfrm>
            <a:off x="2286000" y="3886200"/>
            <a:ext cx="1600200" cy="45720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/>
          <p:cNvSpPr/>
          <p:nvPr/>
        </p:nvSpPr>
        <p:spPr>
          <a:xfrm>
            <a:off x="762000" y="1447800"/>
            <a:ext cx="304800" cy="30480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 20"/>
          <p:cNvSpPr/>
          <p:nvPr/>
        </p:nvSpPr>
        <p:spPr>
          <a:xfrm>
            <a:off x="152400" y="152400"/>
            <a:ext cx="3429000" cy="8382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err="1" smtClean="0">
                <a:solidFill>
                  <a:schemeClr val="tx1"/>
                </a:solidFill>
              </a:rPr>
              <a:t>Isilah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</a:rPr>
              <a:t>kotak-kotak</a:t>
            </a:r>
            <a:r>
              <a:rPr lang="en-US" sz="2400" dirty="0" smtClean="0">
                <a:solidFill>
                  <a:schemeClr val="tx1"/>
                </a:solidFill>
              </a:rPr>
              <a:t> yang </a:t>
            </a:r>
            <a:r>
              <a:rPr lang="en-US" sz="2400" dirty="0" err="1" smtClean="0">
                <a:solidFill>
                  <a:schemeClr val="tx1"/>
                </a:solidFill>
              </a:rPr>
              <a:t>tersedia</a:t>
            </a:r>
            <a:r>
              <a:rPr lang="en-US" sz="2400" dirty="0">
                <a:solidFill>
                  <a:schemeClr val="tx1"/>
                </a:solidFill>
              </a:rPr>
              <a:t> </a:t>
            </a:r>
            <a:r>
              <a:rPr lang="en-US" sz="2400" dirty="0" smtClean="0">
                <a:solidFill>
                  <a:schemeClr val="tx1"/>
                </a:solidFill>
              </a:rPr>
              <a:t>!</a:t>
            </a:r>
            <a:endParaRPr lang="en-US" sz="2400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6248400"/>
          </a:xfrm>
        </p:spPr>
        <p:txBody>
          <a:bodyPr>
            <a:normAutofit/>
          </a:bodyPr>
          <a:lstStyle/>
          <a:p>
            <a:r>
              <a:rPr lang="id-ID" sz="2800" dirty="0" smtClean="0"/>
              <a:t>Proses yang melibatkan peran </a:t>
            </a:r>
            <a:r>
              <a:rPr lang="en-US" sz="2800" dirty="0" err="1" smtClean="0"/>
              <a:t>jamur</a:t>
            </a:r>
            <a:r>
              <a:rPr lang="id-ID" sz="2800" dirty="0" smtClean="0"/>
              <a:t> adalah ....</a:t>
            </a: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id-ID" sz="2800" dirty="0" smtClean="0"/>
              <a:t>Proses yang melibatkan peran </a:t>
            </a:r>
            <a:r>
              <a:rPr lang="en-US" sz="2800" dirty="0" err="1" smtClean="0"/>
              <a:t>bakteri</a:t>
            </a:r>
            <a:r>
              <a:rPr lang="id-ID" sz="2800" dirty="0" smtClean="0"/>
              <a:t> adalah ....</a:t>
            </a: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/>
              <a:t>Sake </a:t>
            </a:r>
            <a:r>
              <a:rPr lang="en-US" sz="2800" dirty="0" err="1" smtClean="0"/>
              <a:t>memiliki</a:t>
            </a:r>
            <a:r>
              <a:rPr lang="en-US" sz="2800" dirty="0" smtClean="0"/>
              <a:t> </a:t>
            </a:r>
            <a:r>
              <a:rPr lang="en-US" sz="2800" dirty="0" err="1" smtClean="0"/>
              <a:t>cita</a:t>
            </a:r>
            <a:r>
              <a:rPr lang="en-US" sz="2800" dirty="0" smtClean="0"/>
              <a:t> rasa </a:t>
            </a:r>
            <a:r>
              <a:rPr lang="en-US" sz="2800" dirty="0" err="1" smtClean="0"/>
              <a:t>apa</a:t>
            </a:r>
            <a:r>
              <a:rPr lang="en-US" sz="2800" dirty="0" smtClean="0"/>
              <a:t> </a:t>
            </a:r>
            <a:r>
              <a:rPr lang="en-US" sz="2800" dirty="0" err="1" smtClean="0"/>
              <a:t>saja</a:t>
            </a:r>
            <a:r>
              <a:rPr lang="en-US" sz="2800" dirty="0" smtClean="0"/>
              <a:t> ? </a:t>
            </a:r>
            <a:br>
              <a:rPr lang="en-US" sz="2800" dirty="0" smtClean="0"/>
            </a:br>
            <a:r>
              <a:rPr lang="en-US" sz="2800" dirty="0" err="1" smtClean="0"/>
              <a:t>Jelaskan</a:t>
            </a:r>
            <a:r>
              <a:rPr lang="en-US" sz="2800" dirty="0" smtClean="0"/>
              <a:t> </a:t>
            </a:r>
            <a:r>
              <a:rPr lang="en-US" sz="2800" dirty="0" err="1" smtClean="0"/>
              <a:t>proses</a:t>
            </a:r>
            <a:r>
              <a:rPr lang="en-US" sz="2800" dirty="0" smtClean="0"/>
              <a:t> </a:t>
            </a:r>
            <a:r>
              <a:rPr lang="en-US" sz="2800" dirty="0" err="1" smtClean="0"/>
              <a:t>perubahan</a:t>
            </a:r>
            <a:r>
              <a:rPr lang="en-US" sz="2800" dirty="0" smtClean="0"/>
              <a:t> </a:t>
            </a:r>
            <a:r>
              <a:rPr lang="en-US" sz="2800" dirty="0" err="1" smtClean="0"/>
              <a:t>zat</a:t>
            </a:r>
            <a:r>
              <a:rPr lang="en-US" sz="2800" dirty="0" smtClean="0"/>
              <a:t> </a:t>
            </a:r>
            <a:r>
              <a:rPr lang="en-US" sz="2800" dirty="0" err="1" smtClean="0"/>
              <a:t>berdasar</a:t>
            </a:r>
            <a:r>
              <a:rPr lang="en-US" sz="2800" dirty="0" smtClean="0"/>
              <a:t> rasa yang </a:t>
            </a:r>
            <a:r>
              <a:rPr lang="en-US" sz="2800" dirty="0" err="1" smtClean="0"/>
              <a:t>dihasilkan</a:t>
            </a:r>
            <a:r>
              <a:rPr lang="en-US" sz="2800" dirty="0" smtClean="0"/>
              <a:t> ….</a:t>
            </a:r>
            <a:br>
              <a:rPr lang="en-US" sz="2800" dirty="0" smtClean="0"/>
            </a:br>
            <a:r>
              <a:rPr lang="en-US" sz="2800" dirty="0" err="1" smtClean="0"/>
              <a:t>Apakah</a:t>
            </a:r>
            <a:r>
              <a:rPr lang="en-US" sz="2800" dirty="0" smtClean="0"/>
              <a:t> </a:t>
            </a:r>
            <a:r>
              <a:rPr lang="en-US" sz="2800" dirty="0" err="1" smtClean="0"/>
              <a:t>ada</a:t>
            </a:r>
            <a:r>
              <a:rPr lang="en-US" sz="2800" dirty="0" smtClean="0"/>
              <a:t> </a:t>
            </a:r>
            <a:r>
              <a:rPr lang="en-US" sz="2800" dirty="0" err="1" smtClean="0"/>
              <a:t>pengaruh</a:t>
            </a:r>
            <a:r>
              <a:rPr lang="en-US" sz="2800" dirty="0" smtClean="0"/>
              <a:t> </a:t>
            </a:r>
            <a:r>
              <a:rPr lang="en-US" sz="2800" dirty="0" err="1" smtClean="0"/>
              <a:t>macam</a:t>
            </a:r>
            <a:r>
              <a:rPr lang="en-US" sz="2800" dirty="0" smtClean="0"/>
              <a:t> media </a:t>
            </a:r>
            <a:r>
              <a:rPr lang="en-US" sz="2800" dirty="0" err="1" smtClean="0"/>
              <a:t>terhadap</a:t>
            </a:r>
            <a:r>
              <a:rPr lang="en-US" sz="2800" dirty="0" smtClean="0"/>
              <a:t> </a:t>
            </a:r>
            <a:r>
              <a:rPr lang="en-US" sz="2800" dirty="0" err="1" smtClean="0"/>
              <a:t>hasil</a:t>
            </a:r>
            <a:r>
              <a:rPr lang="en-US" sz="2800" dirty="0" smtClean="0"/>
              <a:t> </a:t>
            </a:r>
            <a:r>
              <a:rPr lang="en-US" sz="2800" dirty="0" err="1" smtClean="0"/>
              <a:t>fermentasi</a:t>
            </a:r>
            <a:r>
              <a:rPr lang="en-US" sz="2800" dirty="0" smtClean="0"/>
              <a:t> ?</a:t>
            </a:r>
            <a:br>
              <a:rPr lang="en-US" sz="2800" dirty="0" smtClean="0"/>
            </a:br>
            <a:r>
              <a:rPr lang="en-US" sz="2800" dirty="0" err="1" smtClean="0"/>
              <a:t>Bedakan</a:t>
            </a:r>
            <a:r>
              <a:rPr lang="en-US" sz="2800" dirty="0" smtClean="0"/>
              <a:t> </a:t>
            </a:r>
            <a:r>
              <a:rPr lang="en-US" sz="2800" dirty="0" err="1" smtClean="0"/>
              <a:t>ciri-ciri</a:t>
            </a:r>
            <a:r>
              <a:rPr lang="en-US" sz="2800" dirty="0" smtClean="0"/>
              <a:t> </a:t>
            </a:r>
            <a:r>
              <a:rPr lang="en-US" sz="2800" dirty="0" err="1" smtClean="0"/>
              <a:t>jamur</a:t>
            </a:r>
            <a:r>
              <a:rPr lang="en-US" sz="2800" dirty="0" smtClean="0"/>
              <a:t> </a:t>
            </a:r>
            <a:r>
              <a:rPr lang="en-US" sz="2800" dirty="0" err="1" smtClean="0"/>
              <a:t>dan</a:t>
            </a:r>
            <a:r>
              <a:rPr lang="en-US" sz="2800" dirty="0" smtClean="0"/>
              <a:t> </a:t>
            </a:r>
            <a:r>
              <a:rPr lang="en-US" sz="2800" dirty="0" err="1" smtClean="0"/>
              <a:t>bakteri</a:t>
            </a:r>
            <a:r>
              <a:rPr lang="en-US" sz="2800" dirty="0" smtClean="0"/>
              <a:t> yang </a:t>
            </a:r>
            <a:r>
              <a:rPr lang="en-US" sz="2800" dirty="0" err="1" smtClean="0"/>
              <a:t>tumbuh</a:t>
            </a:r>
            <a:r>
              <a:rPr lang="en-US" sz="2800" dirty="0" smtClean="0"/>
              <a:t> </a:t>
            </a:r>
            <a:r>
              <a:rPr lang="en-US" sz="2800" dirty="0" err="1" smtClean="0"/>
              <a:t>dalam</a:t>
            </a:r>
            <a:r>
              <a:rPr lang="en-US" sz="2800" dirty="0" smtClean="0"/>
              <a:t> media agar?</a:t>
            </a:r>
            <a:br>
              <a:rPr lang="en-US" sz="2800" dirty="0" smtClean="0"/>
            </a:br>
            <a:r>
              <a:rPr lang="en-US" sz="2800" dirty="0" err="1" smtClean="0"/>
              <a:t>Apa</a:t>
            </a:r>
            <a:r>
              <a:rPr lang="en-US" sz="2800" dirty="0" smtClean="0"/>
              <a:t> </a:t>
            </a:r>
            <a:r>
              <a:rPr lang="en-US" sz="2800" dirty="0" err="1" smtClean="0"/>
              <a:t>bedanya</a:t>
            </a:r>
            <a:r>
              <a:rPr lang="en-US" sz="2800" dirty="0" smtClean="0"/>
              <a:t> </a:t>
            </a:r>
            <a:r>
              <a:rPr lang="en-US" sz="2800" dirty="0" err="1" smtClean="0"/>
              <a:t>antara</a:t>
            </a:r>
            <a:r>
              <a:rPr lang="en-US" sz="2800" dirty="0" smtClean="0"/>
              <a:t> </a:t>
            </a:r>
            <a:r>
              <a:rPr lang="en-US" sz="2800" dirty="0" err="1" smtClean="0"/>
              <a:t>inokulasi</a:t>
            </a:r>
            <a:r>
              <a:rPr lang="en-US" sz="2800" dirty="0" smtClean="0"/>
              <a:t> </a:t>
            </a:r>
            <a:r>
              <a:rPr lang="en-US" sz="2800" dirty="0" err="1" smtClean="0"/>
              <a:t>dan</a:t>
            </a:r>
            <a:r>
              <a:rPr lang="en-US" sz="2800" dirty="0" smtClean="0"/>
              <a:t> </a:t>
            </a:r>
            <a:r>
              <a:rPr lang="en-US" sz="2800" dirty="0" err="1" smtClean="0"/>
              <a:t>isolasi</a:t>
            </a:r>
            <a:r>
              <a:rPr lang="en-US" sz="2800" dirty="0" smtClean="0"/>
              <a:t> ?</a:t>
            </a:r>
            <a:br>
              <a:rPr lang="en-US" sz="2800" dirty="0" smtClean="0"/>
            </a:br>
            <a:r>
              <a:rPr lang="en-US" sz="2800" dirty="0" err="1" smtClean="0"/>
              <a:t>Sebutkan</a:t>
            </a:r>
            <a:r>
              <a:rPr lang="en-US" sz="2800" dirty="0" smtClean="0"/>
              <a:t> </a:t>
            </a:r>
            <a:r>
              <a:rPr lang="en-US" sz="2800" dirty="0" err="1" smtClean="0"/>
              <a:t>langkah-langkah</a:t>
            </a:r>
            <a:r>
              <a:rPr lang="en-US" sz="2800" dirty="0" smtClean="0"/>
              <a:t> </a:t>
            </a:r>
            <a:r>
              <a:rPr lang="en-US" sz="2800" dirty="0" err="1" smtClean="0"/>
              <a:t>inokulasi</a:t>
            </a:r>
            <a:r>
              <a:rPr lang="en-US" sz="2800" dirty="0" smtClean="0"/>
              <a:t> </a:t>
            </a:r>
            <a:r>
              <a:rPr lang="en-US" sz="2800" dirty="0" err="1" smtClean="0"/>
              <a:t>dengan</a:t>
            </a:r>
            <a:r>
              <a:rPr lang="en-US" sz="2800" dirty="0" smtClean="0"/>
              <a:t> </a:t>
            </a:r>
            <a:r>
              <a:rPr lang="en-US" sz="2800" dirty="0" err="1" smtClean="0"/>
              <a:t>metode</a:t>
            </a:r>
            <a:r>
              <a:rPr lang="en-US" sz="2800" dirty="0" smtClean="0"/>
              <a:t> spread plate !</a:t>
            </a:r>
            <a:endParaRPr lang="en-US" sz="2800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2530" name="Picture 2" descr="D:\DATA KERJA\A PAPA\BIOLOGI\Materi X\Laporan X 2011-2012\Tugas Bio 2012 X\PP FERMENTASI 2011-2012\The Biology Report X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3554" name="Picture 2" descr="D:\DATA KERJA\A PAPA\BIOLOGI\Materi X\Laporan X 2011-2012\Tugas Bio 2012 X\PP FERMENTASI 2011-2012\X-201 AIDA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768" y="304800"/>
            <a:ext cx="8838463" cy="62484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D:\DATA KERJA\BIOLOGI\Materi\biologi\IMG_5972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457200" y="2473387"/>
            <a:ext cx="2740563" cy="1824675"/>
          </a:xfrm>
          <a:prstGeom prst="rect">
            <a:avLst/>
          </a:prstGeom>
          <a:noFill/>
        </p:spPr>
      </p:pic>
      <p:pic>
        <p:nvPicPr>
          <p:cNvPr id="5122" name="Picture 2" descr="D:\DATA KERJA\BIOLOGI\Materi\biologi\IMG_5981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3276600" y="2473386"/>
            <a:ext cx="2743200" cy="1826431"/>
          </a:xfrm>
          <a:prstGeom prst="rect">
            <a:avLst/>
          </a:prstGeom>
          <a:noFill/>
        </p:spPr>
      </p:pic>
      <p:sp>
        <p:nvSpPr>
          <p:cNvPr id="3" name="Text Placeholder 2"/>
          <p:cNvSpPr>
            <a:spLocks noGrp="1"/>
          </p:cNvSpPr>
          <p:nvPr>
            <p:ph type="body" idx="4294967295"/>
          </p:nvPr>
        </p:nvSpPr>
        <p:spPr>
          <a:xfrm rot="16200000">
            <a:off x="-1791494" y="2172494"/>
            <a:ext cx="4040188" cy="457200"/>
          </a:xfrm>
        </p:spPr>
        <p:txBody>
          <a:bodyPr>
            <a:normAutofit fontScale="92500" lnSpcReduction="20000"/>
          </a:bodyPr>
          <a:lstStyle/>
          <a:p>
            <a:r>
              <a:rPr lang="en-US" dirty="0" smtClean="0"/>
              <a:t>PENYUSUNAN MEDIA</a:t>
            </a:r>
            <a:endParaRPr lang="en-US" dirty="0"/>
          </a:p>
        </p:txBody>
      </p:sp>
      <p:pic>
        <p:nvPicPr>
          <p:cNvPr id="5125" name="Picture 5" descr="D:\DATA KERJA\BIOLOGI\Materi\biologi\IMG_594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828801" y="457201"/>
            <a:ext cx="1295399" cy="1945620"/>
          </a:xfrm>
          <a:prstGeom prst="rect">
            <a:avLst/>
          </a:prstGeom>
          <a:noFill/>
        </p:spPr>
      </p:pic>
      <p:pic>
        <p:nvPicPr>
          <p:cNvPr id="5126" name="Picture 6" descr="D:\DATA KERJA\BIOLOGI\Materi\biologi\IMG_5953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7200" y="457200"/>
            <a:ext cx="1295400" cy="1945620"/>
          </a:xfrm>
          <a:prstGeom prst="rect">
            <a:avLst/>
          </a:prstGeom>
          <a:noFill/>
        </p:spPr>
      </p:pic>
      <p:pic>
        <p:nvPicPr>
          <p:cNvPr id="5128" name="Picture 8" descr="D:\DATA KERJA\BIOLOGI\Materi\biologi\IMG_5958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200400" y="457201"/>
            <a:ext cx="1295400" cy="1945620"/>
          </a:xfrm>
          <a:prstGeom prst="rect">
            <a:avLst/>
          </a:prstGeom>
          <a:noFill/>
        </p:spPr>
      </p:pic>
      <p:pic>
        <p:nvPicPr>
          <p:cNvPr id="17" name="Picture 4" descr="D:\DATA KERJA\BIOLOGI\Materi\biologi\IMG_5978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572000" y="457200"/>
            <a:ext cx="1268355" cy="1905000"/>
          </a:xfrm>
          <a:prstGeom prst="rect">
            <a:avLst/>
          </a:prstGeom>
          <a:noFill/>
        </p:spPr>
      </p:pic>
      <p:pic>
        <p:nvPicPr>
          <p:cNvPr id="18" name="Picture 6" descr="D:\DATA KERJA\BIOLOGI\Materi\biologi\IMG_5960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047780" y="457200"/>
            <a:ext cx="2841115" cy="4267200"/>
          </a:xfrm>
          <a:prstGeom prst="rect">
            <a:avLst/>
          </a:prstGeom>
          <a:noFill/>
        </p:spPr>
      </p:pic>
      <p:pic>
        <p:nvPicPr>
          <p:cNvPr id="10" name="Picture 5" descr="D:\DATA KERJA\BIOLOGI\Materi\biologi\IMG_5983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28600" y="4422759"/>
            <a:ext cx="3429000" cy="2283038"/>
          </a:xfrm>
          <a:prstGeom prst="rect">
            <a:avLst/>
          </a:prstGeom>
          <a:noFill/>
        </p:spPr>
      </p:pic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381000" y="4495800"/>
            <a:ext cx="2743200" cy="381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PERAGIAN</a:t>
            </a:r>
            <a:endParaRPr lang="en-US" dirty="0"/>
          </a:p>
        </p:txBody>
      </p:sp>
      <p:sp>
        <p:nvSpPr>
          <p:cNvPr id="12" name="Content Placeholder 3"/>
          <p:cNvSpPr txBox="1">
            <a:spLocks/>
          </p:cNvSpPr>
          <p:nvPr/>
        </p:nvSpPr>
        <p:spPr>
          <a:xfrm>
            <a:off x="3733800" y="4953000"/>
            <a:ext cx="5181600" cy="1752600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Ragi</a:t>
            </a: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yang </a:t>
            </a:r>
            <a:r>
              <a:rPr kumimoji="0" lang="en-US" sz="28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telah</a:t>
            </a: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sz="28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dihaluskan</a:t>
            </a: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sz="28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ditaburkan</a:t>
            </a: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sz="28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merata</a:t>
            </a: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sz="28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dipermukaan</a:t>
            </a: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sz="28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tiap</a:t>
            </a: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sz="28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lapisan</a:t>
            </a: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media.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3" name="Title 1"/>
          <p:cNvSpPr txBox="1">
            <a:spLocks/>
          </p:cNvSpPr>
          <p:nvPr/>
        </p:nvSpPr>
        <p:spPr>
          <a:xfrm>
            <a:off x="2514600" y="0"/>
            <a:ext cx="3733800" cy="4873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0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CARA KERJA</a:t>
            </a:r>
            <a:endParaRPr kumimoji="0" lang="en-US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3" descr="D:\DATA KERJA\BIOLOGI\Materi\biologi\IMG_598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53675" y="182884"/>
            <a:ext cx="2891849" cy="4343400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/>
          <a:lstStyle/>
          <a:p>
            <a:r>
              <a:rPr lang="en-US" dirty="0" smtClean="0"/>
              <a:t>LABELISASI</a:t>
            </a:r>
            <a:endParaRPr lang="en-US" dirty="0"/>
          </a:p>
        </p:txBody>
      </p:sp>
      <p:pic>
        <p:nvPicPr>
          <p:cNvPr id="7" name="Picture 2" descr="D:\DATA KERJA\BIOLOGI\Materi\biologi\IMG_5970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6057" y="152400"/>
            <a:ext cx="2536710" cy="3810000"/>
          </a:xfrm>
          <a:prstGeom prst="rect">
            <a:avLst/>
          </a:prstGeom>
          <a:noFill/>
        </p:spPr>
      </p:pic>
      <p:pic>
        <p:nvPicPr>
          <p:cNvPr id="9" name="Picture 7" descr="D:\DATA KERJA\BIOLOGI\Materi\biologi\IMG_5957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667000" y="1219200"/>
            <a:ext cx="4041775" cy="2691026"/>
          </a:xfrm>
          <a:prstGeom prst="rect">
            <a:avLst/>
          </a:prstGeom>
          <a:noFill/>
        </p:spPr>
      </p:pic>
      <p:pic>
        <p:nvPicPr>
          <p:cNvPr id="11" name="Picture 4" descr="D:\DATA KERJA\BIOLOGI\Materi\biologi\IMG_5999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802138" y="3962401"/>
            <a:ext cx="4243386" cy="2825260"/>
          </a:xfrm>
          <a:prstGeom prst="rect">
            <a:avLst/>
          </a:prstGeom>
          <a:noFill/>
        </p:spPr>
      </p:pic>
      <p:pic>
        <p:nvPicPr>
          <p:cNvPr id="19459" name="Picture 3" descr="D:\DATA KERJA\BIOLOGI\Materi\biologi\IMG_5992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833468" y="3976468"/>
            <a:ext cx="1845165" cy="2771336"/>
          </a:xfrm>
          <a:prstGeom prst="rect">
            <a:avLst/>
          </a:prstGeom>
          <a:noFill/>
        </p:spPr>
      </p:pic>
      <p:sp>
        <p:nvSpPr>
          <p:cNvPr id="8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" y="3962400"/>
            <a:ext cx="2819400" cy="457200"/>
          </a:xfrm>
        </p:spPr>
        <p:txBody>
          <a:bodyPr>
            <a:normAutofit fontScale="85000" lnSpcReduction="10000"/>
          </a:bodyPr>
          <a:lstStyle/>
          <a:p>
            <a:r>
              <a:rPr lang="en-US" dirty="0" smtClean="0"/>
              <a:t>FINISHING FERMENTER</a:t>
            </a:r>
            <a:endParaRPr lang="en-US" dirty="0"/>
          </a:p>
        </p:txBody>
      </p:sp>
      <p:pic>
        <p:nvPicPr>
          <p:cNvPr id="12" name="Picture 3" descr="D:\DATA KERJA\BIOLOGI\Materi\biologi\IMG_5973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33400" y="4343400"/>
            <a:ext cx="1523999" cy="228896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INKUBASI DAN EKSPERIMEN</a:t>
            </a:r>
            <a:endParaRPr lang="en-US" dirty="0"/>
          </a:p>
        </p:txBody>
      </p:sp>
      <p:pic>
        <p:nvPicPr>
          <p:cNvPr id="11" name="Picture 3" descr="D:\DATA KERJA\BIOLOGI\Materi\biologi\PA228872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457200" y="1295400"/>
            <a:ext cx="4038600" cy="3028950"/>
          </a:xfrm>
          <a:prstGeom prst="rect">
            <a:avLst/>
          </a:prstGeom>
          <a:noFill/>
        </p:spPr>
      </p:pic>
      <p:pic>
        <p:nvPicPr>
          <p:cNvPr id="6148" name="Picture 4" descr="D:\DATA KERJA\BIOLOGI\Materi\biologi\PA228879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1295400"/>
            <a:ext cx="4038600" cy="3028950"/>
          </a:xfrm>
          <a:prstGeom prst="rect">
            <a:avLst/>
          </a:prstGeom>
          <a:noFill/>
        </p:spPr>
      </p:pic>
      <p:pic>
        <p:nvPicPr>
          <p:cNvPr id="6149" name="Picture 5" descr="D:\DATA KERJA\BIOLOGI\Materi\biologi\IMG_597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1704" y="3810000"/>
            <a:ext cx="4038896" cy="268911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1" name="Picture 3" descr="D:\DATA KERJA\BIOLOGI\Materi\biologi\PA22888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0" y="0"/>
            <a:ext cx="5334000" cy="4000500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en-US" sz="3600" dirty="0" smtClean="0"/>
              <a:t>HASIL FERMENTASI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7170" name="Picture 2" descr="D:\DATA KERJA\BIOLOGI\Materi\biologi\PA228878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76400" y="3200400"/>
            <a:ext cx="4876800" cy="3657600"/>
          </a:xfrm>
          <a:prstGeom prst="rect">
            <a:avLst/>
          </a:prstGeom>
          <a:noFill/>
        </p:spPr>
      </p:pic>
      <p:pic>
        <p:nvPicPr>
          <p:cNvPr id="7" name="Picture 2" descr="D:\DATA KERJA\BIOLOGI\Materi\biologi\PA228876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2906712"/>
            <a:ext cx="2963466" cy="3951288"/>
          </a:xfrm>
          <a:prstGeom prst="rect">
            <a:avLst/>
          </a:prstGeom>
          <a:noFill/>
        </p:spPr>
      </p:pic>
      <p:pic>
        <p:nvPicPr>
          <p:cNvPr id="7172" name="Picture 4" descr="D:\DATA KERJA\BIOLOGI\Materi\biologi\PA228886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81000" y="838200"/>
            <a:ext cx="3200400" cy="2400300"/>
          </a:xfrm>
          <a:prstGeom prst="rect">
            <a:avLst/>
          </a:prstGeom>
          <a:noFill/>
        </p:spPr>
      </p:pic>
      <p:pic>
        <p:nvPicPr>
          <p:cNvPr id="7173" name="Picture 5" descr="D:\DATA KERJA\BIOLOGI\Materi\biologi\PA228912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197600" y="4343400"/>
            <a:ext cx="2946400" cy="22098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PROSES PENGAMBILAN HASIL FERMENTASI/SAKE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098" name="Picture 2" descr="D:\DATA KERJA\BIOLOGI\Materi\biologi\IMG_5969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61904" y="2174875"/>
            <a:ext cx="2630780" cy="3951288"/>
          </a:xfrm>
          <a:prstGeom prst="rect">
            <a:avLst/>
          </a:prstGeom>
          <a:noFill/>
        </p:spPr>
      </p:pic>
      <p:pic>
        <p:nvPicPr>
          <p:cNvPr id="4099" name="Picture 3" descr="D:\DATA KERJA\BIOLOGI\Materi\biologi\PA228929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67200" y="2133600"/>
            <a:ext cx="4572000" cy="3429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81" name="Picture 9" descr="D:\DATA KERJA\BIOLOGI\Materi\biologi\PA22897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67200" y="4343400"/>
            <a:ext cx="3124200" cy="2343150"/>
          </a:xfrm>
          <a:prstGeom prst="rect">
            <a:avLst/>
          </a:prstGeom>
          <a:noFill/>
        </p:spPr>
      </p:pic>
      <p:pic>
        <p:nvPicPr>
          <p:cNvPr id="3080" name="Picture 8" descr="D:\DATA KERJA\BIOLOGI\Materi\biologi\PA22895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4192" y="4427808"/>
            <a:ext cx="3124200" cy="2343150"/>
          </a:xfrm>
          <a:prstGeom prst="rect">
            <a:avLst/>
          </a:prstGeom>
          <a:noFill/>
        </p:spPr>
      </p:pic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4800" y="152400"/>
            <a:ext cx="4040188" cy="639762"/>
          </a:xfrm>
        </p:spPr>
        <p:txBody>
          <a:bodyPr/>
          <a:lstStyle/>
          <a:p>
            <a:r>
              <a:rPr lang="en-US" dirty="0" err="1" smtClean="0"/>
              <a:t>Produk</a:t>
            </a:r>
            <a:r>
              <a:rPr lang="en-US" dirty="0" smtClean="0"/>
              <a:t> </a:t>
            </a:r>
            <a:r>
              <a:rPr lang="en-US" dirty="0" err="1" smtClean="0"/>
              <a:t>fermentasi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267200" y="152400"/>
            <a:ext cx="4041775" cy="639762"/>
          </a:xfrm>
        </p:spPr>
        <p:txBody>
          <a:bodyPr/>
          <a:lstStyle/>
          <a:p>
            <a:r>
              <a:rPr lang="en-US" dirty="0" err="1" smtClean="0"/>
              <a:t>Cairan</a:t>
            </a:r>
            <a:r>
              <a:rPr lang="en-US" dirty="0" smtClean="0"/>
              <a:t> </a:t>
            </a:r>
            <a:r>
              <a:rPr lang="en-US" dirty="0" err="1" smtClean="0"/>
              <a:t>hasil</a:t>
            </a:r>
            <a:r>
              <a:rPr lang="en-US" dirty="0" smtClean="0"/>
              <a:t> </a:t>
            </a:r>
            <a:r>
              <a:rPr lang="en-US" dirty="0" err="1" smtClean="0"/>
              <a:t>fermentasi</a:t>
            </a:r>
            <a:endParaRPr lang="en-US" dirty="0"/>
          </a:p>
        </p:txBody>
      </p:sp>
      <p:pic>
        <p:nvPicPr>
          <p:cNvPr id="11" name="Picture 3" descr="D:\DATA KERJA\BIOLOGI\Materi\biologi\PA228914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838200"/>
            <a:ext cx="2343150" cy="3124200"/>
          </a:xfrm>
          <a:prstGeom prst="rect">
            <a:avLst/>
          </a:prstGeom>
          <a:noFill/>
        </p:spPr>
      </p:pic>
      <p:pic>
        <p:nvPicPr>
          <p:cNvPr id="3076" name="Picture 4" descr="D:\DATA KERJA\BIOLOGI\Materi\biologi\PA228915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00400" y="762000"/>
            <a:ext cx="2743200" cy="3657600"/>
          </a:xfrm>
          <a:prstGeom prst="rect">
            <a:avLst/>
          </a:prstGeom>
          <a:noFill/>
        </p:spPr>
      </p:pic>
      <p:pic>
        <p:nvPicPr>
          <p:cNvPr id="3077" name="Picture 5" descr="D:\DATA KERJA\BIOLOGI\Materi\biologi\PA228928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191250" y="762000"/>
            <a:ext cx="2743200" cy="3657600"/>
          </a:xfrm>
          <a:prstGeom prst="rect">
            <a:avLst/>
          </a:prstGeom>
          <a:noFill/>
        </p:spPr>
      </p:pic>
      <p:pic>
        <p:nvPicPr>
          <p:cNvPr id="15" name="Picture 2" descr="D:\DATA KERJA\BIOLOGI\Materi\biologi\PA228925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705600" y="4430712"/>
            <a:ext cx="1668066" cy="2224088"/>
          </a:xfrm>
          <a:prstGeom prst="rect">
            <a:avLst/>
          </a:prstGeom>
          <a:noFill/>
        </p:spPr>
      </p:pic>
      <p:pic>
        <p:nvPicPr>
          <p:cNvPr id="3078" name="Picture 6" descr="D:\DATA KERJA\BIOLOGI\Materi\biologi\PA228941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743200" y="4419600"/>
            <a:ext cx="1714500" cy="2286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MENGUKUR HASIL FERMENTASI</a:t>
            </a:r>
            <a:endParaRPr lang="en-US" dirty="0"/>
          </a:p>
        </p:txBody>
      </p:sp>
      <p:pic>
        <p:nvPicPr>
          <p:cNvPr id="8195" name="Picture 3" descr="D:\DATA KERJA\BIOLOGI\Materi\biologi\PA228981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" y="2667000"/>
            <a:ext cx="2963466" cy="3951288"/>
          </a:xfrm>
          <a:prstGeom prst="rect">
            <a:avLst/>
          </a:prstGeom>
          <a:noFill/>
        </p:spPr>
      </p:pic>
      <p:pic>
        <p:nvPicPr>
          <p:cNvPr id="8196" name="Picture 4" descr="D:\DATA KERJA\BIOLOGI\Materi\biologi\PA228984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43600" y="2362200"/>
            <a:ext cx="2963466" cy="3951288"/>
          </a:xfrm>
          <a:prstGeom prst="rect">
            <a:avLst/>
          </a:prstGeom>
          <a:noFill/>
        </p:spPr>
      </p:pic>
      <p:pic>
        <p:nvPicPr>
          <p:cNvPr id="8197" name="Picture 5" descr="D:\DATA KERJA\BIOLOGI\Materi\biologi\PA22898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66800" y="1143000"/>
            <a:ext cx="2540000" cy="1905000"/>
          </a:xfrm>
          <a:prstGeom prst="rect">
            <a:avLst/>
          </a:prstGeom>
          <a:noFill/>
        </p:spPr>
      </p:pic>
      <p:pic>
        <p:nvPicPr>
          <p:cNvPr id="8198" name="Picture 6" descr="D:\DATA KERJA\BIOLOGI\Materi\biologi\PA22899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048000" y="2362200"/>
            <a:ext cx="2857500" cy="3810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243</TotalTime>
  <Words>324</Words>
  <Application>Microsoft Office PowerPoint</Application>
  <PresentationFormat>On-screen Show (4:3)</PresentationFormat>
  <Paragraphs>77</Paragraphs>
  <Slides>24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25" baseType="lpstr">
      <vt:lpstr>Office Theme</vt:lpstr>
      <vt:lpstr>FERMENTASI (SAKE)</vt:lpstr>
      <vt:lpstr>ALAT DAN BAHAN</vt:lpstr>
      <vt:lpstr>PERAGIAN</vt:lpstr>
      <vt:lpstr>LABELISASI</vt:lpstr>
      <vt:lpstr>INKUBASI DAN EKSPERIMEN</vt:lpstr>
      <vt:lpstr>HASIL FERMENTASI </vt:lpstr>
      <vt:lpstr>PROSES PENGAMBILAN HASIL FERMENTASI/SAKE</vt:lpstr>
      <vt:lpstr>Slide 8</vt:lpstr>
      <vt:lpstr>MENGUKUR HASIL FERMENTASI</vt:lpstr>
      <vt:lpstr>Slide 10</vt:lpstr>
      <vt:lpstr>Yang perlu dibawa Siswa</vt:lpstr>
      <vt:lpstr>SPESIMEN</vt:lpstr>
      <vt:lpstr>MEDIA</vt:lpstr>
      <vt:lpstr>Slide 14</vt:lpstr>
      <vt:lpstr>Slide 15</vt:lpstr>
      <vt:lpstr>PENGENCERAN DAN INOKULASI METODE SPREAD PLATE</vt:lpstr>
      <vt:lpstr>Slide 17</vt:lpstr>
      <vt:lpstr>HASIL INOKULASI SISWA</vt:lpstr>
      <vt:lpstr>HASIL INOKULASI SELAMA 7-10 HARI</vt:lpstr>
      <vt:lpstr>Slide 20</vt:lpstr>
      <vt:lpstr>Pati  Glukosa+ H20   Alkohol+ CO2 O2        Asam asetat/cuka   </vt:lpstr>
      <vt:lpstr>Proses yang melibatkan peran jamur adalah .... Proses yang melibatkan peran bakteri adalah .... Sake memiliki cita rasa apa saja ?  Jelaskan proses perubahan zat berdasar rasa yang dihasilkan …. Apakah ada pengaruh macam media terhadap hasil fermentasi ? Bedakan ciri-ciri jamur dan bakteri yang tumbuh dalam media agar? Apa bedanya antara inokulasi dan isolasi ? Sebutkan langkah-langkah inokulasi dengan metode spread plate !</vt:lpstr>
      <vt:lpstr>Slide 23</vt:lpstr>
      <vt:lpstr>Slide 24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FERMENTASI (SAKE)</dc:title>
  <dc:creator>kun</dc:creator>
  <cp:lastModifiedBy>kun</cp:lastModifiedBy>
  <cp:revision>29</cp:revision>
  <dcterms:created xsi:type="dcterms:W3CDTF">2012-05-30T05:43:09Z</dcterms:created>
  <dcterms:modified xsi:type="dcterms:W3CDTF">2012-10-12T05:49:28Z</dcterms:modified>
</cp:coreProperties>
</file>